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263" r:id="rId6"/>
    <p:sldId id="261" r:id="rId7"/>
    <p:sldId id="262" r:id="rId8"/>
    <p:sldId id="264" r:id="rId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8" autoAdjust="0"/>
    <p:restoredTop sz="94660"/>
  </p:normalViewPr>
  <p:slideViewPr>
    <p:cSldViewPr snapToGrid="0">
      <p:cViewPr varScale="1">
        <p:scale>
          <a:sx n="57" d="100"/>
          <a:sy n="57" d="100"/>
        </p:scale>
        <p:origin x="78" y="1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164844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4268633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1883133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380183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194249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2727283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62653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1599084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872312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2889502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DF5964-A30F-497B-92EC-23C803A9D73F}" type="datetimeFigureOut">
              <a:rPr lang="zh-CN" altLang="en-US" smtClean="0"/>
              <a:t>2021/11/1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21DDFF-E586-42CF-9B46-DA71C53CF424}" type="slidenum">
              <a:rPr lang="zh-CN" altLang="en-US" smtClean="0"/>
              <a:t>‹#›</a:t>
            </a:fld>
            <a:endParaRPr lang="zh-CN" altLang="en-US"/>
          </a:p>
        </p:txBody>
      </p:sp>
    </p:spTree>
    <p:extLst>
      <p:ext uri="{BB962C8B-B14F-4D97-AF65-F5344CB8AC3E}">
        <p14:creationId xmlns:p14="http://schemas.microsoft.com/office/powerpoint/2010/main" val="276013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84DF5964-A30F-497B-92EC-23C803A9D73F}" type="datetimeFigureOut">
              <a:rPr lang="zh-CN" altLang="en-US" smtClean="0"/>
              <a:pPr/>
              <a:t>2021/11/1</a:t>
            </a:fld>
            <a:endParaRPr lang="zh-CN" alt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E821DDFF-E586-42CF-9B46-DA71C53CF424}" type="slidenum">
              <a:rPr lang="zh-CN" altLang="en-US" smtClean="0"/>
              <a:pPr/>
              <a:t>‹#›</a:t>
            </a:fld>
            <a:endParaRPr lang="zh-CN" altLang="en-US" dirty="0"/>
          </a:p>
        </p:txBody>
      </p:sp>
    </p:spTree>
    <p:extLst>
      <p:ext uri="{BB962C8B-B14F-4D97-AF65-F5344CB8AC3E}">
        <p14:creationId xmlns:p14="http://schemas.microsoft.com/office/powerpoint/2010/main" val="11859985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7"/>
          <p:cNvSpPr/>
          <p:nvPr/>
        </p:nvSpPr>
        <p:spPr>
          <a:xfrm rot="900000">
            <a:off x="1809255" y="-1730420"/>
            <a:ext cx="9195685" cy="7927315"/>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dirty="0">
              <a:solidFill>
                <a:prstClr val="white"/>
              </a:solidFill>
              <a:latin typeface="Calibri" panose="020F0502020204030204"/>
              <a:ea typeface="方正兰亭细黑_GBK" panose="02000000000000000000" pitchFamily="2" charset="-122"/>
            </a:endParaRPr>
          </a:p>
        </p:txBody>
      </p:sp>
      <p:sp>
        <p:nvSpPr>
          <p:cNvPr id="9" name="等腰三角形 8"/>
          <p:cNvSpPr/>
          <p:nvPr/>
        </p:nvSpPr>
        <p:spPr>
          <a:xfrm rot="18900000">
            <a:off x="635168" y="-1730420"/>
            <a:ext cx="9195685" cy="7927315"/>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dirty="0">
              <a:solidFill>
                <a:prstClr val="white"/>
              </a:solidFill>
              <a:latin typeface="Calibri" panose="020F0502020204030204"/>
              <a:ea typeface="方正兰亭细黑_GBK" panose="02000000000000000000" pitchFamily="2"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8347" y="3636571"/>
            <a:ext cx="1090845" cy="1332757"/>
          </a:xfrm>
          <a:prstGeom prst="rect">
            <a:avLst/>
          </a:prstGeom>
        </p:spPr>
      </p:pic>
      <p:sp>
        <p:nvSpPr>
          <p:cNvPr id="12" name="文本框 11"/>
          <p:cNvSpPr txBox="1"/>
          <p:nvPr/>
        </p:nvSpPr>
        <p:spPr>
          <a:xfrm>
            <a:off x="3219193" y="3636571"/>
            <a:ext cx="2711344" cy="1323439"/>
          </a:xfrm>
          <a:prstGeom prst="rect">
            <a:avLst/>
          </a:prstGeom>
          <a:noFill/>
        </p:spPr>
        <p:txBody>
          <a:bodyPr wrap="square" rtlCol="0">
            <a:spAutoFit/>
          </a:bodyPr>
          <a:lstStyle/>
          <a:p>
            <a:r>
              <a:rPr lang="zh-TW" altLang="en-US" sz="2000" dirty="0">
                <a:solidFill>
                  <a:prstClr val="black"/>
                </a:solidFill>
                <a:latin typeface="微軟正黑體" panose="020B0604030504040204" pitchFamily="34" charset="-120"/>
                <a:ea typeface="微軟正黑體" panose="020B0604030504040204" pitchFamily="34" charset="-120"/>
              </a:rPr>
              <a:t>執導老師</a:t>
            </a:r>
            <a:r>
              <a:rPr lang="en-US" altLang="zh-TW" sz="2000" dirty="0">
                <a:solidFill>
                  <a:prstClr val="black"/>
                </a:solidFill>
                <a:latin typeface="微軟正黑體" panose="020B0604030504040204" pitchFamily="34" charset="-120"/>
                <a:ea typeface="微軟正黑體" panose="020B0604030504040204" pitchFamily="34" charset="-120"/>
              </a:rPr>
              <a:t>:</a:t>
            </a:r>
            <a:r>
              <a:rPr lang="zh-TW" altLang="en-US" sz="2000" dirty="0">
                <a:solidFill>
                  <a:prstClr val="black"/>
                </a:solidFill>
                <a:latin typeface="微軟正黑體" panose="020B0604030504040204" pitchFamily="34" charset="-120"/>
                <a:ea typeface="微軟正黑體" panose="020B0604030504040204" pitchFamily="34" charset="-120"/>
              </a:rPr>
              <a:t>曾士桓</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組長：蔡廷澤</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組員：張簡于勤</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徐瓏</a:t>
            </a:r>
            <a:endParaRPr lang="en-US" altLang="zh-TW" sz="2000" dirty="0">
              <a:latin typeface="微軟正黑體" panose="020B0604030504040204" pitchFamily="34" charset="-120"/>
              <a:ea typeface="微軟正黑體" panose="020B0604030504040204" pitchFamily="34" charset="-120"/>
            </a:endParaRPr>
          </a:p>
        </p:txBody>
      </p:sp>
      <p:sp>
        <p:nvSpPr>
          <p:cNvPr id="14" name="文本框 13"/>
          <p:cNvSpPr txBox="1"/>
          <p:nvPr/>
        </p:nvSpPr>
        <p:spPr>
          <a:xfrm>
            <a:off x="2211976" y="1283180"/>
            <a:ext cx="7768048" cy="1600438"/>
          </a:xfrm>
          <a:prstGeom prst="rect">
            <a:avLst/>
          </a:prstGeom>
          <a:noFill/>
        </p:spPr>
        <p:txBody>
          <a:bodyPr wrap="square" rtlCol="0">
            <a:spAutoFit/>
          </a:bodyPr>
          <a:lstStyle/>
          <a:p>
            <a:pPr defTabSz="914377"/>
            <a:r>
              <a:rPr lang="zh-TW" altLang="en-US" sz="9800" dirty="0">
                <a:solidFill>
                  <a:prstClr val="black"/>
                </a:solidFill>
                <a:latin typeface="方正兰亭超细黑简体" panose="02000000000000000000" pitchFamily="2" charset="-122"/>
                <a:ea typeface="方正兰亭超细黑简体" panose="02000000000000000000" pitchFamily="2" charset="-122"/>
              </a:rPr>
              <a:t>口罩偵測系統</a:t>
            </a:r>
            <a:endParaRPr lang="zh-CN" altLang="en-US" sz="9800" dirty="0">
              <a:solidFill>
                <a:prstClr val="black"/>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2274466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14"/>
                                        </p:tgtEl>
                                        <p:attrNameLst>
                                          <p:attrName>style.visibility</p:attrName>
                                        </p:attrNameLst>
                                      </p:cBhvr>
                                      <p:to>
                                        <p:strVal val="visible"/>
                                      </p:to>
                                    </p:set>
                                    <p:set>
                                      <p:cBhvr>
                                        <p:cTn id="7" dur="455" fill="hold">
                                          <p:stCondLst>
                                            <p:cond delay="0"/>
                                          </p:stCondLst>
                                        </p:cTn>
                                        <p:tgtEl>
                                          <p:spTgt spid="14"/>
                                        </p:tgtEl>
                                        <p:attrNameLst>
                                          <p:attrName>style.rotation</p:attrName>
                                        </p:attrNameLst>
                                      </p:cBhvr>
                                      <p:to>
                                        <p:strVal val="-45.0"/>
                                      </p:to>
                                    </p:set>
                                    <p:anim calcmode="lin" valueType="num">
                                      <p:cBhvr>
                                        <p:cTn id="8" dur="455" fill="hold">
                                          <p:stCondLst>
                                            <p:cond delay="455"/>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4"/>
                                        </p:tgtEl>
                                        <p:attrNameLst>
                                          <p:attrName>ppt_y</p:attrName>
                                        </p:attrNameLst>
                                      </p:cBhvr>
                                      <p:tavLst>
                                        <p:tav tm="0">
                                          <p:val>
                                            <p:strVal val="#ppt_y-(0.354*#ppt_w-0.172*#ppt_h)"/>
                                          </p:val>
                                        </p:tav>
                                        <p:tav tm="100000">
                                          <p:val>
                                            <p:strVal val="#ppt_y"/>
                                          </p:val>
                                        </p:tav>
                                      </p:tavLst>
                                    </p:anim>
                                  </p:childTnLst>
                                </p:cTn>
                              </p:par>
                              <p:par>
                                <p:cTn id="12" presetID="10" presetClass="entr" presetSubtype="0" fill="hold" grpId="0" nodeType="withEffect">
                                  <p:stCondLst>
                                    <p:cond delay="1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8" presetClass="emph" presetSubtype="0" fill="hold" grpId="1" nodeType="withEffect">
                                  <p:stCondLst>
                                    <p:cond delay="1500"/>
                                  </p:stCondLst>
                                  <p:childTnLst>
                                    <p:animRot by="21600000">
                                      <p:cBhvr>
                                        <p:cTn id="16" dur="1750" fill="hold"/>
                                        <p:tgtEl>
                                          <p:spTgt spid="9"/>
                                        </p:tgtEl>
                                        <p:attrNameLst>
                                          <p:attrName>r</p:attrName>
                                        </p:attrNameLst>
                                      </p:cBhvr>
                                    </p:animRot>
                                  </p:childTnLst>
                                </p:cTn>
                              </p:par>
                              <p:par>
                                <p:cTn id="17" presetID="10" presetClass="entr" presetSubtype="0" fill="hold" grpId="0" nodeType="withEffect">
                                  <p:stCondLst>
                                    <p:cond delay="2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8" presetClass="emph" presetSubtype="0" fill="hold" grpId="1" nodeType="withEffect">
                                  <p:stCondLst>
                                    <p:cond delay="2000"/>
                                  </p:stCondLst>
                                  <p:childTnLst>
                                    <p:animRot by="-21600000">
                                      <p:cBhvr>
                                        <p:cTn id="21" dur="1750" fill="hold"/>
                                        <p:tgtEl>
                                          <p:spTgt spid="8"/>
                                        </p:tgtEl>
                                        <p:attrNameLst>
                                          <p:attrName>r</p:attrName>
                                        </p:attrNameLst>
                                      </p:cBhvr>
                                    </p:animRot>
                                  </p:childTnLst>
                                </p:cTn>
                              </p:par>
                              <p:par>
                                <p:cTn id="22" presetID="2" presetClass="entr" presetSubtype="2" fill="hold" nodeType="withEffect">
                                  <p:stCondLst>
                                    <p:cond delay="27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750" fill="hold"/>
                                        <p:tgtEl>
                                          <p:spTgt spid="11"/>
                                        </p:tgtEl>
                                        <p:attrNameLst>
                                          <p:attrName>ppt_x</p:attrName>
                                        </p:attrNameLst>
                                      </p:cBhvr>
                                      <p:tavLst>
                                        <p:tav tm="0">
                                          <p:val>
                                            <p:strVal val="1+#ppt_w/2"/>
                                          </p:val>
                                        </p:tav>
                                        <p:tav tm="100000">
                                          <p:val>
                                            <p:strVal val="#ppt_x"/>
                                          </p:val>
                                        </p:tav>
                                      </p:tavLst>
                                    </p:anim>
                                    <p:anim calcmode="lin" valueType="num">
                                      <p:cBhvr additive="base">
                                        <p:cTn id="25" dur="750" fill="hold"/>
                                        <p:tgtEl>
                                          <p:spTgt spid="11"/>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32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3250"/>
                                  </p:stCondLst>
                                  <p:childTnLst>
                                    <p:set>
                                      <p:cBhvr>
                                        <p:cTn id="33" dur="1" fill="hold">
                                          <p:stCondLst>
                                            <p:cond delay="0"/>
                                          </p:stCondLst>
                                        </p:cTn>
                                        <p:tgtEl>
                                          <p:spTgt spid="12">
                                            <p:txEl>
                                              <p:pRg st="1" end="1"/>
                                            </p:txEl>
                                          </p:spTgt>
                                        </p:tgtEl>
                                        <p:attrNameLst>
                                          <p:attrName>style.visibility</p:attrName>
                                        </p:attrNameLst>
                                      </p:cBhvr>
                                      <p:to>
                                        <p:strVal val="visible"/>
                                      </p:to>
                                    </p:set>
                                    <p:anim calcmode="lin" valueType="num">
                                      <p:cBhvr additive="base">
                                        <p:cTn id="34" dur="75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12">
                                            <p:txEl>
                                              <p:pRg st="1" end="1"/>
                                            </p:txEl>
                                          </p:spTgt>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3250"/>
                                  </p:stCondLst>
                                  <p:childTnLst>
                                    <p:set>
                                      <p:cBhvr>
                                        <p:cTn id="37" dur="1" fill="hold">
                                          <p:stCondLst>
                                            <p:cond delay="0"/>
                                          </p:stCondLst>
                                        </p:cTn>
                                        <p:tgtEl>
                                          <p:spTgt spid="12">
                                            <p:txEl>
                                              <p:pRg st="2" end="2"/>
                                            </p:txEl>
                                          </p:spTgt>
                                        </p:tgtEl>
                                        <p:attrNameLst>
                                          <p:attrName>style.visibility</p:attrName>
                                        </p:attrNameLst>
                                      </p:cBhvr>
                                      <p:to>
                                        <p:strVal val="visible"/>
                                      </p:to>
                                    </p:set>
                                    <p:anim calcmode="lin" valueType="num">
                                      <p:cBhvr additive="base">
                                        <p:cTn id="38" dur="75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12">
                                            <p:txEl>
                                              <p:pRg st="2" end="2"/>
                                            </p:txEl>
                                          </p:spTgt>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3250"/>
                                  </p:stCondLst>
                                  <p:childTnLst>
                                    <p:set>
                                      <p:cBhvr>
                                        <p:cTn id="41" dur="1" fill="hold">
                                          <p:stCondLst>
                                            <p:cond delay="0"/>
                                          </p:stCondLst>
                                        </p:cTn>
                                        <p:tgtEl>
                                          <p:spTgt spid="12">
                                            <p:txEl>
                                              <p:pRg st="3" end="3"/>
                                            </p:txEl>
                                          </p:spTgt>
                                        </p:tgtEl>
                                        <p:attrNameLst>
                                          <p:attrName>style.visibility</p:attrName>
                                        </p:attrNameLst>
                                      </p:cBhvr>
                                      <p:to>
                                        <p:strVal val="visible"/>
                                      </p:to>
                                    </p:set>
                                    <p:anim calcmode="lin" valueType="num">
                                      <p:cBhvr additive="base">
                                        <p:cTn id="42" dur="75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43" dur="75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2" grpId="0" build="p"/>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9F18161-603B-40C8-B953-5AE636A6AB14}"/>
              </a:ext>
            </a:extLst>
          </p:cNvPr>
          <p:cNvPicPr>
            <a:picLocks noChangeAspect="1"/>
          </p:cNvPicPr>
          <p:nvPr/>
        </p:nvPicPr>
        <p:blipFill rotWithShape="1">
          <a:blip r:embed="rId2"/>
          <a:srcRect l="24994" t="15799" r="6614" b="13269"/>
          <a:stretch/>
        </p:blipFill>
        <p:spPr>
          <a:xfrm>
            <a:off x="-1" y="-91"/>
            <a:ext cx="8163617" cy="6858092"/>
          </a:xfrm>
          <a:prstGeom prst="rect">
            <a:avLst/>
          </a:prstGeom>
        </p:spPr>
      </p:pic>
      <p:sp>
        <p:nvSpPr>
          <p:cNvPr id="7" name="矩形 6"/>
          <p:cNvSpPr/>
          <p:nvPr/>
        </p:nvSpPr>
        <p:spPr>
          <a:xfrm>
            <a:off x="1277257" y="2166258"/>
            <a:ext cx="5384800" cy="25254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dirty="0">
              <a:solidFill>
                <a:prstClr val="white"/>
              </a:solidFill>
              <a:latin typeface="Calibri" panose="020F0502020204030204"/>
              <a:ea typeface="方正兰亭细黑_GBK" panose="02000000000000000000" pitchFamily="2" charset="-122"/>
            </a:endParaRPr>
          </a:p>
        </p:txBody>
      </p:sp>
      <p:sp>
        <p:nvSpPr>
          <p:cNvPr id="8" name="文本框 7"/>
          <p:cNvSpPr txBox="1"/>
          <p:nvPr/>
        </p:nvSpPr>
        <p:spPr>
          <a:xfrm>
            <a:off x="1636142" y="2358529"/>
            <a:ext cx="4502332" cy="1395638"/>
          </a:xfrm>
          <a:prstGeom prst="rect">
            <a:avLst/>
          </a:prstGeom>
          <a:noFill/>
        </p:spPr>
        <p:txBody>
          <a:bodyPr wrap="square" rtlCol="0">
            <a:spAutoFit/>
          </a:bodyPr>
          <a:lstStyle/>
          <a:p>
            <a:pPr algn="ctr" defTabSz="914377">
              <a:lnSpc>
                <a:spcPct val="150000"/>
              </a:lnSpc>
            </a:pPr>
            <a:r>
              <a:rPr lang="zh-TW" altLang="en-US" sz="6400" dirty="0">
                <a:solidFill>
                  <a:prstClr val="white"/>
                </a:solidFill>
                <a:latin typeface="微软雅黑" panose="020B0503020204020204" pitchFamily="34" charset="-122"/>
                <a:ea typeface="微软雅黑" panose="020B0503020204020204" pitchFamily="34" charset="-122"/>
              </a:rPr>
              <a:t>目錄</a:t>
            </a:r>
            <a:endParaRPr lang="en-US" altLang="zh-CN" sz="6400" dirty="0">
              <a:solidFill>
                <a:prstClr val="white"/>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534397" y="2021399"/>
            <a:ext cx="3062515" cy="829073"/>
          </a:xfrm>
          <a:prstGeom prst="rect">
            <a:avLst/>
          </a:prstGeom>
          <a:noFill/>
        </p:spPr>
        <p:txBody>
          <a:bodyPr wrap="square" rtlCol="0">
            <a:spAutoFit/>
          </a:bodyPr>
          <a:lstStyle/>
          <a:p>
            <a:pPr algn="just" defTabSz="914377">
              <a:lnSpc>
                <a:spcPct val="150000"/>
              </a:lnSpc>
            </a:pPr>
            <a:r>
              <a:rPr lang="zh-TW" altLang="en-US" sz="2133" dirty="0">
                <a:solidFill>
                  <a:prstClr val="black"/>
                </a:solidFill>
                <a:latin typeface="微软雅黑" panose="020B0503020204020204" pitchFamily="34" charset="-122"/>
                <a:ea typeface="微软雅黑" panose="020B0503020204020204" pitchFamily="34" charset="-122"/>
              </a:rPr>
              <a:t>研究動機</a:t>
            </a:r>
            <a:endParaRPr lang="en-US" altLang="zh-TW" sz="2133" dirty="0">
              <a:solidFill>
                <a:prstClr val="black"/>
              </a:solidFill>
              <a:latin typeface="微软雅黑" panose="020B0503020204020204" pitchFamily="34" charset="-122"/>
              <a:ea typeface="微软雅黑" panose="020B0503020204020204" pitchFamily="34" charset="-122"/>
            </a:endParaRPr>
          </a:p>
          <a:p>
            <a:pPr algn="just" defTabSz="914377">
              <a:lnSpc>
                <a:spcPct val="150000"/>
              </a:lnSpc>
            </a:pPr>
            <a:r>
              <a:rPr lang="en-US" altLang="zh-CN" sz="1200" dirty="0">
                <a:solidFill>
                  <a:prstClr val="black"/>
                </a:solidFill>
                <a:latin typeface="微软雅黑" panose="020B0503020204020204" pitchFamily="34" charset="-122"/>
                <a:ea typeface="微软雅黑" panose="020B0503020204020204" pitchFamily="34" charset="-122"/>
              </a:rPr>
              <a:t>motivation</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8541" y="3456518"/>
            <a:ext cx="3062515" cy="829073"/>
          </a:xfrm>
          <a:prstGeom prst="rect">
            <a:avLst/>
          </a:prstGeom>
          <a:noFill/>
        </p:spPr>
        <p:txBody>
          <a:bodyPr wrap="square" rtlCol="0">
            <a:spAutoFit/>
          </a:bodyPr>
          <a:lstStyle/>
          <a:p>
            <a:pPr algn="just" defTabSz="914377">
              <a:lnSpc>
                <a:spcPct val="150000"/>
              </a:lnSpc>
            </a:pPr>
            <a:r>
              <a:rPr lang="zh-TW" altLang="en-US" sz="2133" dirty="0">
                <a:solidFill>
                  <a:prstClr val="black"/>
                </a:solidFill>
                <a:latin typeface="微软雅黑" panose="020B0503020204020204" pitchFamily="34" charset="-122"/>
                <a:ea typeface="微软雅黑" panose="020B0503020204020204" pitchFamily="34" charset="-122"/>
              </a:rPr>
              <a:t>研究目的</a:t>
            </a:r>
            <a:endParaRPr lang="en-US" altLang="zh-TW" sz="2133" dirty="0">
              <a:solidFill>
                <a:prstClr val="black"/>
              </a:solidFill>
              <a:latin typeface="微软雅黑" panose="020B0503020204020204" pitchFamily="34" charset="-122"/>
              <a:ea typeface="微软雅黑" panose="020B0503020204020204" pitchFamily="34" charset="-122"/>
            </a:endParaRPr>
          </a:p>
          <a:p>
            <a:pPr algn="just" defTabSz="914377">
              <a:lnSpc>
                <a:spcPct val="150000"/>
              </a:lnSpc>
            </a:pPr>
            <a:r>
              <a:rPr lang="en-US" altLang="zh-CN" sz="1200" dirty="0">
                <a:solidFill>
                  <a:prstClr val="black"/>
                </a:solidFill>
                <a:latin typeface="微软雅黑" panose="020B0503020204020204" pitchFamily="34" charset="-122"/>
                <a:ea typeface="微软雅黑" panose="020B0503020204020204" pitchFamily="34" charset="-122"/>
              </a:rPr>
              <a:t>Purpose</a:t>
            </a:r>
          </a:p>
        </p:txBody>
      </p:sp>
      <p:sp>
        <p:nvSpPr>
          <p:cNvPr id="11" name="文本框 10"/>
          <p:cNvSpPr txBox="1"/>
          <p:nvPr/>
        </p:nvSpPr>
        <p:spPr>
          <a:xfrm>
            <a:off x="8534397" y="4712061"/>
            <a:ext cx="3062515" cy="829073"/>
          </a:xfrm>
          <a:prstGeom prst="rect">
            <a:avLst/>
          </a:prstGeom>
          <a:noFill/>
        </p:spPr>
        <p:txBody>
          <a:bodyPr wrap="square" rtlCol="0">
            <a:spAutoFit/>
          </a:bodyPr>
          <a:lstStyle/>
          <a:p>
            <a:pPr algn="just" defTabSz="914377">
              <a:lnSpc>
                <a:spcPct val="150000"/>
              </a:lnSpc>
            </a:pPr>
            <a:r>
              <a:rPr lang="zh-CN" altLang="en-US" sz="2133" dirty="0">
                <a:solidFill>
                  <a:prstClr val="black"/>
                </a:solidFill>
                <a:latin typeface="微软雅黑" panose="020B0503020204020204" pitchFamily="34" charset="-122"/>
                <a:ea typeface="微软雅黑" panose="020B0503020204020204" pitchFamily="34" charset="-122"/>
              </a:rPr>
              <a:t>单击此处添加您的标题</a:t>
            </a:r>
            <a:r>
              <a:rPr lang="en-US" altLang="zh-CN" sz="1200" dirty="0">
                <a:solidFill>
                  <a:prstClr val="black"/>
                </a:solidFill>
                <a:latin typeface="微软雅黑" panose="020B0503020204020204" pitchFamily="34" charset="-122"/>
                <a:ea typeface="微软雅黑" panose="020B0503020204020204" pitchFamily="34" charset="-122"/>
              </a:rPr>
              <a:t>Click here to add your title</a:t>
            </a:r>
            <a:endParaRPr lang="zh-CN" altLang="en-US" sz="1200" dirty="0">
              <a:solidFill>
                <a:prstClr val="black"/>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1759666" y="3667210"/>
            <a:ext cx="4419983" cy="1176631"/>
          </a:xfrm>
          <a:prstGeom prst="rect">
            <a:avLst/>
          </a:prstGeom>
        </p:spPr>
      </p:pic>
      <p:pic>
        <p:nvPicPr>
          <p:cNvPr id="13" name="图片 12"/>
          <p:cNvPicPr>
            <a:picLocks noChangeAspect="1"/>
          </p:cNvPicPr>
          <p:nvPr/>
        </p:nvPicPr>
        <p:blipFill>
          <a:blip r:embed="rId4"/>
          <a:stretch>
            <a:fillRect/>
          </a:stretch>
        </p:blipFill>
        <p:spPr>
          <a:xfrm>
            <a:off x="8456171" y="1586857"/>
            <a:ext cx="1609483" cy="536495"/>
          </a:xfrm>
          <a:prstGeom prst="rect">
            <a:avLst/>
          </a:prstGeom>
        </p:spPr>
      </p:pic>
      <p:pic>
        <p:nvPicPr>
          <p:cNvPr id="14" name="图片 13"/>
          <p:cNvPicPr>
            <a:picLocks noChangeAspect="1"/>
          </p:cNvPicPr>
          <p:nvPr/>
        </p:nvPicPr>
        <p:blipFill>
          <a:blip r:embed="rId5"/>
          <a:stretch>
            <a:fillRect/>
          </a:stretch>
        </p:blipFill>
        <p:spPr>
          <a:xfrm>
            <a:off x="8458540" y="2967683"/>
            <a:ext cx="1682643" cy="536495"/>
          </a:xfrm>
          <a:prstGeom prst="rect">
            <a:avLst/>
          </a:prstGeom>
        </p:spPr>
      </p:pic>
      <p:pic>
        <p:nvPicPr>
          <p:cNvPr id="15" name="图片 14"/>
          <p:cNvPicPr>
            <a:picLocks noChangeAspect="1"/>
          </p:cNvPicPr>
          <p:nvPr/>
        </p:nvPicPr>
        <p:blipFill>
          <a:blip r:embed="rId6"/>
          <a:stretch>
            <a:fillRect/>
          </a:stretch>
        </p:blipFill>
        <p:spPr>
          <a:xfrm>
            <a:off x="8458540" y="4270886"/>
            <a:ext cx="1688739" cy="536495"/>
          </a:xfrm>
          <a:prstGeom prst="rect">
            <a:avLst/>
          </a:prstGeom>
        </p:spPr>
      </p:pic>
      <p:sp>
        <p:nvSpPr>
          <p:cNvPr id="2" name="AutoShape 2">
            <a:extLst>
              <a:ext uri="{FF2B5EF4-FFF2-40B4-BE49-F238E27FC236}">
                <a16:creationId xmlns:a16="http://schemas.microsoft.com/office/drawing/2014/main" id="{337E88DE-BC15-488A-B133-C817BABBEE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1439642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288"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strVal val="4/3*#ppt_w"/>
                                          </p:val>
                                        </p:tav>
                                        <p:tav tm="100000">
                                          <p:val>
                                            <p:strVal val="#ppt_w"/>
                                          </p:val>
                                        </p:tav>
                                      </p:tavLst>
                                    </p:anim>
                                    <p:anim calcmode="lin" valueType="num">
                                      <p:cBhvr>
                                        <p:cTn id="25" dur="500" fill="hold"/>
                                        <p:tgtEl>
                                          <p:spTgt spid="13"/>
                                        </p:tgtEl>
                                        <p:attrNameLst>
                                          <p:attrName>ppt_h</p:attrName>
                                        </p:attrNameLst>
                                      </p:cBhvr>
                                      <p:tavLst>
                                        <p:tav tm="0">
                                          <p:val>
                                            <p:strVal val="4/3*#ppt_h"/>
                                          </p:val>
                                        </p:tav>
                                        <p:tav tm="100000">
                                          <p:val>
                                            <p:strVal val="#ppt_h"/>
                                          </p:val>
                                        </p:tav>
                                      </p:tavLst>
                                    </p:anim>
                                  </p:childTnLst>
                                </p:cTn>
                              </p:par>
                              <p:par>
                                <p:cTn id="26" presetID="23" presetClass="entr" presetSubtype="288" fill="hold" nodeType="withEffect">
                                  <p:stCondLst>
                                    <p:cond delay="2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strVal val="4/3*#ppt_w"/>
                                          </p:val>
                                        </p:tav>
                                        <p:tav tm="100000">
                                          <p:val>
                                            <p:strVal val="#ppt_w"/>
                                          </p:val>
                                        </p:tav>
                                      </p:tavLst>
                                    </p:anim>
                                    <p:anim calcmode="lin" valueType="num">
                                      <p:cBhvr>
                                        <p:cTn id="29" dur="500" fill="hold"/>
                                        <p:tgtEl>
                                          <p:spTgt spid="14"/>
                                        </p:tgtEl>
                                        <p:attrNameLst>
                                          <p:attrName>ppt_h</p:attrName>
                                        </p:attrNameLst>
                                      </p:cBhvr>
                                      <p:tavLst>
                                        <p:tav tm="0">
                                          <p:val>
                                            <p:strVal val="4/3*#ppt_h"/>
                                          </p:val>
                                        </p:tav>
                                        <p:tav tm="100000">
                                          <p:val>
                                            <p:strVal val="#ppt_h"/>
                                          </p:val>
                                        </p:tav>
                                      </p:tavLst>
                                    </p:anim>
                                  </p:childTnLst>
                                </p:cTn>
                              </p:par>
                              <p:par>
                                <p:cTn id="30" presetID="23" presetClass="entr" presetSubtype="288" fill="hold" nodeType="withEffect">
                                  <p:stCondLst>
                                    <p:cond delay="4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strVal val="4/3*#ppt_w"/>
                                          </p:val>
                                        </p:tav>
                                        <p:tav tm="100000">
                                          <p:val>
                                            <p:strVal val="#ppt_w"/>
                                          </p:val>
                                        </p:tav>
                                      </p:tavLst>
                                    </p:anim>
                                    <p:anim calcmode="lin" valueType="num">
                                      <p:cBhvr>
                                        <p:cTn id="33" dur="500" fill="hold"/>
                                        <p:tgtEl>
                                          <p:spTgt spid="15"/>
                                        </p:tgtEl>
                                        <p:attrNameLst>
                                          <p:attrName>ppt_h</p:attrName>
                                        </p:attrNameLst>
                                      </p:cBhvr>
                                      <p:tavLst>
                                        <p:tav tm="0">
                                          <p:val>
                                            <p:strVal val="4/3*#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iterate type="lt">
                                    <p:tmPct val="10000"/>
                                  </p:iterate>
                                  <p:childTnLst>
                                    <p:set>
                                      <p:cBhvr>
                                        <p:cTn id="37" dur="1" fill="hold">
                                          <p:stCondLst>
                                            <p:cond delay="0"/>
                                          </p:stCondLst>
                                        </p:cTn>
                                        <p:tgtEl>
                                          <p:spTgt spid="9"/>
                                        </p:tgtEl>
                                        <p:attrNameLst>
                                          <p:attrName>style.visibility</p:attrName>
                                        </p:attrNameLst>
                                      </p:cBhvr>
                                      <p:to>
                                        <p:strVal val="visible"/>
                                      </p:to>
                                    </p:set>
                                    <p:animEffect transition="in" filter="barn(inVertical)">
                                      <p:cBhvr>
                                        <p:cTn id="38" dur="500"/>
                                        <p:tgtEl>
                                          <p:spTgt spid="9"/>
                                        </p:tgtEl>
                                      </p:cBhvr>
                                    </p:animEffect>
                                  </p:childTnLst>
                                </p:cTn>
                              </p:par>
                              <p:par>
                                <p:cTn id="39" presetID="16" presetClass="entr" presetSubtype="21" fill="hold" grpId="0" nodeType="with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par>
                                <p:cTn id="42" presetID="16" presetClass="entr" presetSubtype="21" fill="hold" grpId="0" nodeType="withEffect">
                                  <p:stCondLst>
                                    <p:cond delay="0"/>
                                  </p:stCondLst>
                                  <p:iterate type="lt">
                                    <p:tmPct val="10000"/>
                                  </p:iterate>
                                  <p:childTnLst>
                                    <p:set>
                                      <p:cBhvr>
                                        <p:cTn id="43" dur="1" fill="hold">
                                          <p:stCondLst>
                                            <p:cond delay="0"/>
                                          </p:stCondLst>
                                        </p:cTn>
                                        <p:tgtEl>
                                          <p:spTgt spid="11"/>
                                        </p:tgtEl>
                                        <p:attrNameLst>
                                          <p:attrName>style.visibility</p:attrName>
                                        </p:attrNameLst>
                                      </p:cBhvr>
                                      <p:to>
                                        <p:strVal val="visible"/>
                                      </p:to>
                                    </p:set>
                                    <p:animEffect transition="in" filter="barn(inVertic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p:nvPr/>
        </p:nvSpPr>
        <p:spPr>
          <a:xfrm>
            <a:off x="10227558" y="561553"/>
            <a:ext cx="1178243" cy="424732"/>
          </a:xfrm>
          <a:prstGeom prst="rect">
            <a:avLst/>
          </a:prstGeom>
          <a:noFill/>
          <a:effectLst>
            <a:reflection blurRad="6350" stA="50000" endA="300" endPos="38500" dist="50800" dir="5400000" sy="-100000" algn="bl" rotWithShape="0"/>
          </a:effectLst>
        </p:spPr>
        <p:txBody>
          <a:bodyPr wrap="square" rtlCol="0">
            <a:spAutoFit/>
          </a:bodyPr>
          <a:lstStyle/>
          <a:p>
            <a:pPr defTabSz="914377"/>
            <a:r>
              <a:rPr lang="en-US" altLang="zh-TW" sz="2160" dirty="0">
                <a:solidFill>
                  <a:prstClr val="white">
                    <a:lumMod val="50000"/>
                  </a:prstClr>
                </a:solidFill>
                <a:effectLst>
                  <a:reflection blurRad="6350" stA="55000" endA="300" endPos="45500" dir="5400000" sy="-100000" algn="bl" rotWithShape="0"/>
                </a:effectLst>
                <a:latin typeface="Broadway" pitchFamily="82" charset="0"/>
                <a:ea typeface="楷体" pitchFamily="49" charset="-122"/>
                <a:cs typeface="经典繁仿黑" pitchFamily="49" charset="-122"/>
              </a:rPr>
              <a:t>NKUST</a:t>
            </a:r>
            <a:endParaRPr lang="zh-CN" altLang="en-US" sz="2160" dirty="0">
              <a:solidFill>
                <a:prstClr val="white">
                  <a:lumMod val="50000"/>
                </a:prstClr>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5" name="组合 4"/>
          <p:cNvGrpSpPr/>
          <p:nvPr/>
        </p:nvGrpSpPr>
        <p:grpSpPr>
          <a:xfrm>
            <a:off x="902787" y="534847"/>
            <a:ext cx="959144" cy="906733"/>
            <a:chOff x="168729" y="101037"/>
            <a:chExt cx="799287" cy="755611"/>
          </a:xfrm>
        </p:grpSpPr>
        <p:grpSp>
          <p:nvGrpSpPr>
            <p:cNvPr id="6" name="组合 5"/>
            <p:cNvGrpSpPr/>
            <p:nvPr/>
          </p:nvGrpSpPr>
          <p:grpSpPr>
            <a:xfrm>
              <a:off x="168729" y="101037"/>
              <a:ext cx="799287" cy="755611"/>
              <a:chOff x="2759425" y="1932990"/>
              <a:chExt cx="799287" cy="755611"/>
            </a:xfrm>
          </p:grpSpPr>
          <p:sp>
            <p:nvSpPr>
              <p:cNvPr id="8" name="椭圆 7"/>
              <p:cNvSpPr>
                <a:spLocks/>
              </p:cNvSpPr>
              <p:nvPr/>
            </p:nvSpPr>
            <p:spPr bwMode="auto">
              <a:xfrm rot="10800000">
                <a:off x="2759426" y="1949921"/>
                <a:ext cx="799286" cy="717940"/>
              </a:xfrm>
              <a:prstGeom prst="ellipse">
                <a:avLst/>
              </a:prstGeom>
              <a:solidFill>
                <a:srgbClr val="404040"/>
              </a:solidFill>
              <a:ln w="19050">
                <a:noFill/>
              </a:ln>
              <a:effectLst>
                <a:innerShdw blurRad="101600" dist="63500" dir="2700000">
                  <a:prstClr val="black">
                    <a:alpha val="50000"/>
                  </a:prstClr>
                </a:innerShdw>
              </a:effectLst>
            </p:spPr>
            <p:txBody>
              <a:bodyPr vert="horz" wrap="square" lIns="109728" tIns="54864" rIns="109728" bIns="54864" numCol="1" anchor="t" anchorCtr="0" compatLnSpc="1">
                <a:prstTxWarp prst="textNoShape">
                  <a:avLst/>
                </a:prstTxWarp>
                <a:noAutofit/>
              </a:bodyPr>
              <a:lstStyle/>
              <a:p>
                <a:pPr defTabSz="914377"/>
                <a:endParaRPr lang="zh-CN" altLang="en-US" sz="2160" dirty="0">
                  <a:solidFill>
                    <a:prstClr val="black"/>
                  </a:solidFill>
                  <a:latin typeface="Calibri" panose="020F0502020204030204"/>
                  <a:ea typeface="微软雅黑" panose="020B0503020204020204" pitchFamily="34" charset="-122"/>
                </a:endParaRPr>
              </a:p>
            </p:txBody>
          </p:sp>
          <p:sp>
            <p:nvSpPr>
              <p:cNvPr id="9" name="椭圆 8"/>
              <p:cNvSpPr/>
              <p:nvPr/>
            </p:nvSpPr>
            <p:spPr>
              <a:xfrm>
                <a:off x="2759425" y="1932990"/>
                <a:ext cx="799287" cy="751802"/>
              </a:xfrm>
              <a:prstGeom prst="ellipse">
                <a:avLst/>
              </a:prstGeom>
              <a:solidFill>
                <a:srgbClr val="404040">
                  <a:alpha val="0"/>
                </a:srgbClr>
              </a:solidFill>
              <a:ln w="38100">
                <a:gradFill flip="none" rotWithShape="1">
                  <a:gsLst>
                    <a:gs pos="0">
                      <a:srgbClr val="F9F9F9"/>
                    </a:gs>
                    <a:gs pos="100000">
                      <a:schemeClr val="bg1">
                        <a:lumMod val="75000"/>
                      </a:schemeClr>
                    </a:gs>
                  </a:gsLst>
                  <a:lin ang="2700000" scaled="1"/>
                  <a:tileRect/>
                </a:gradFill>
              </a:ln>
              <a:effectLst/>
            </p:spPr>
            <p:txBody>
              <a:bodyPr vert="horz" wrap="square" lIns="109728" tIns="54864" rIns="109728" bIns="54864" numCol="1" anchor="t" anchorCtr="0" compatLnSpc="1">
                <a:prstTxWarp prst="textNoShape">
                  <a:avLst/>
                </a:prstTxWarp>
                <a:noAutofit/>
              </a:bodyPr>
              <a:lstStyle/>
              <a:p>
                <a:pPr defTabSz="914377"/>
                <a:endParaRPr lang="zh-CN" altLang="en-US" sz="2160" dirty="0">
                  <a:solidFill>
                    <a:prstClr val="black"/>
                  </a:solidFill>
                  <a:latin typeface="Calibri" panose="020F0502020204030204"/>
                  <a:ea typeface="微软雅黑" panose="020B0503020204020204" pitchFamily="34" charset="-122"/>
                </a:endParaRPr>
              </a:p>
            </p:txBody>
          </p:sp>
          <p:sp>
            <p:nvSpPr>
              <p:cNvPr id="10" name="椭圆 9"/>
              <p:cNvSpPr/>
              <p:nvPr/>
            </p:nvSpPr>
            <p:spPr>
              <a:xfrm>
                <a:off x="2771295" y="1942172"/>
                <a:ext cx="787417" cy="746429"/>
              </a:xfrm>
              <a:prstGeom prst="ellipse">
                <a:avLst/>
              </a:prstGeom>
              <a:solidFill>
                <a:srgbClr val="404040">
                  <a:alpha val="0"/>
                </a:srgbClr>
              </a:solidFill>
              <a:ln w="38100">
                <a:gradFill flip="none" rotWithShape="1">
                  <a:gsLst>
                    <a:gs pos="100000">
                      <a:schemeClr val="bg1"/>
                    </a:gs>
                    <a:gs pos="0">
                      <a:srgbClr val="B6B6B6"/>
                    </a:gs>
                  </a:gsLst>
                  <a:lin ang="2700000" scaled="1"/>
                  <a:tileRect/>
                </a:gradFill>
              </a:ln>
              <a:effectLst/>
            </p:spPr>
            <p:txBody>
              <a:bodyPr vert="horz" wrap="square" lIns="109728" tIns="54864" rIns="109728" bIns="54864" numCol="1" anchor="t" anchorCtr="0" compatLnSpc="1">
                <a:prstTxWarp prst="textNoShape">
                  <a:avLst/>
                </a:prstTxWarp>
                <a:noAutofit/>
              </a:bodyPr>
              <a:lstStyle/>
              <a:p>
                <a:pPr defTabSz="914377"/>
                <a:endParaRPr lang="zh-CN" altLang="en-US" sz="2160" dirty="0">
                  <a:solidFill>
                    <a:prstClr val="black"/>
                  </a:solidFill>
                  <a:latin typeface="Calibri" panose="020F0502020204030204"/>
                  <a:ea typeface="微软雅黑" panose="020B0503020204020204" pitchFamily="34" charset="-122"/>
                </a:endParaRPr>
              </a:p>
            </p:txBody>
          </p:sp>
        </p:grpSp>
        <p:pic>
          <p:nvPicPr>
            <p:cNvPr id="7" name="Picture 8" descr="C:\Users\ShiYanch\Desktop\PNG\System\White\MB_0006_back.png">
              <a:hlinkClick r:id="" action="ppaction://hlinkshowjump?jump=nextslide"/>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7453" t="21733" r="21541" b="25317"/>
            <a:stretch/>
          </p:blipFill>
          <p:spPr bwMode="auto">
            <a:xfrm rot="10800000">
              <a:off x="347578" y="294104"/>
              <a:ext cx="482414" cy="411748"/>
            </a:xfrm>
            <a:prstGeom prst="rect">
              <a:avLst/>
            </a:prstGeom>
            <a:noFill/>
            <a:effectLst>
              <a:innerShdw blurRad="38100" dist="12700" dir="13500000">
                <a:schemeClr val="bg1">
                  <a:lumMod val="65000"/>
                  <a:alpha val="50000"/>
                </a:schemeClr>
              </a:innerShdw>
            </a:effectLst>
            <a:extLst>
              <a:ext uri="{909E8E84-426E-40DD-AFC4-6F175D3DCCD1}">
                <a14:hiddenFill xmlns:a14="http://schemas.microsoft.com/office/drawing/2010/main">
                  <a:solidFill>
                    <a:srgbClr val="404040"/>
                  </a:solidFill>
                </a14:hiddenFill>
              </a:ext>
            </a:extLst>
          </p:spPr>
        </p:pic>
      </p:grpSp>
      <p:sp>
        <p:nvSpPr>
          <p:cNvPr id="11" name="矩形 10"/>
          <p:cNvSpPr/>
          <p:nvPr/>
        </p:nvSpPr>
        <p:spPr>
          <a:xfrm>
            <a:off x="1964442" y="1009532"/>
            <a:ext cx="9617959" cy="118341"/>
          </a:xfrm>
          <a:prstGeom prst="rect">
            <a:avLst/>
          </a:prstGeom>
          <a:solidFill>
            <a:srgbClr val="40404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914377"/>
            <a:endParaRPr lang="zh-CN" altLang="en-US" sz="2160" dirty="0">
              <a:solidFill>
                <a:prstClr val="white"/>
              </a:solidFill>
              <a:latin typeface="Calibri" panose="020F0502020204030204"/>
              <a:ea typeface="微软雅黑" panose="020B0503020204020204" pitchFamily="34" charset="-122"/>
            </a:endParaRPr>
          </a:p>
        </p:txBody>
      </p:sp>
      <p:grpSp>
        <p:nvGrpSpPr>
          <p:cNvPr id="12" name="组合 11"/>
          <p:cNvGrpSpPr/>
          <p:nvPr/>
        </p:nvGrpSpPr>
        <p:grpSpPr>
          <a:xfrm>
            <a:off x="1964441" y="145437"/>
            <a:ext cx="1987420" cy="787999"/>
            <a:chOff x="1129033" y="49188"/>
            <a:chExt cx="1656184" cy="656665"/>
          </a:xfrm>
        </p:grpSpPr>
        <p:sp>
          <p:nvSpPr>
            <p:cNvPr id="13" name="任意多边形 12"/>
            <p:cNvSpPr/>
            <p:nvPr/>
          </p:nvSpPr>
          <p:spPr>
            <a:xfrm>
              <a:off x="1129034" y="49188"/>
              <a:ext cx="1570758" cy="656665"/>
            </a:xfrm>
            <a:custGeom>
              <a:avLst/>
              <a:gdLst>
                <a:gd name="connsiteX0" fmla="*/ 347608 w 1390436"/>
                <a:gd name="connsiteY0" fmla="*/ 0 h 842499"/>
                <a:gd name="connsiteX1" fmla="*/ 1075798 w 1390436"/>
                <a:gd name="connsiteY1" fmla="*/ 0 h 842499"/>
                <a:gd name="connsiteX2" fmla="*/ 1075798 w 1390436"/>
                <a:gd name="connsiteY2" fmla="*/ 4029 h 842499"/>
                <a:gd name="connsiteX3" fmla="*/ 1112882 w 1390436"/>
                <a:gd name="connsiteY3" fmla="*/ 8559 h 842499"/>
                <a:gd name="connsiteX4" fmla="*/ 1390436 w 1390436"/>
                <a:gd name="connsiteY4" fmla="*/ 421250 h 842499"/>
                <a:gd name="connsiteX5" fmla="*/ 1112882 w 1390436"/>
                <a:gd name="connsiteY5" fmla="*/ 833941 h 842499"/>
                <a:gd name="connsiteX6" fmla="*/ 1075798 w 1390436"/>
                <a:gd name="connsiteY6" fmla="*/ 838471 h 842499"/>
                <a:gd name="connsiteX7" fmla="*/ 1075798 w 1390436"/>
                <a:gd name="connsiteY7" fmla="*/ 842497 h 842499"/>
                <a:gd name="connsiteX8" fmla="*/ 1042843 w 1390436"/>
                <a:gd name="connsiteY8" fmla="*/ 842497 h 842499"/>
                <a:gd name="connsiteX9" fmla="*/ 1042827 w 1390436"/>
                <a:gd name="connsiteY9" fmla="*/ 842499 h 842499"/>
                <a:gd name="connsiteX10" fmla="*/ 1042811 w 1390436"/>
                <a:gd name="connsiteY10" fmla="*/ 842497 h 842499"/>
                <a:gd name="connsiteX11" fmla="*/ 347625 w 1390436"/>
                <a:gd name="connsiteY11" fmla="*/ 842497 h 842499"/>
                <a:gd name="connsiteX12" fmla="*/ 347609 w 1390436"/>
                <a:gd name="connsiteY12" fmla="*/ 842499 h 842499"/>
                <a:gd name="connsiteX13" fmla="*/ 0 w 1390436"/>
                <a:gd name="connsiteY13" fmla="*/ 421250 h 842499"/>
                <a:gd name="connsiteX14" fmla="*/ 277554 w 1390436"/>
                <a:gd name="connsiteY14" fmla="*/ 8559 h 842499"/>
                <a:gd name="connsiteX15" fmla="*/ 347608 w 1390436"/>
                <a:gd name="connsiteY15" fmla="*/ 1 h 84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0436" h="842499">
                  <a:moveTo>
                    <a:pt x="347608" y="0"/>
                  </a:moveTo>
                  <a:lnTo>
                    <a:pt x="1075798" y="0"/>
                  </a:lnTo>
                  <a:lnTo>
                    <a:pt x="1075798" y="4029"/>
                  </a:lnTo>
                  <a:lnTo>
                    <a:pt x="1112882" y="8559"/>
                  </a:lnTo>
                  <a:cubicBezTo>
                    <a:pt x="1271282" y="47839"/>
                    <a:pt x="1390436" y="217682"/>
                    <a:pt x="1390436" y="421250"/>
                  </a:cubicBezTo>
                  <a:cubicBezTo>
                    <a:pt x="1390436" y="624818"/>
                    <a:pt x="1271282" y="794661"/>
                    <a:pt x="1112882" y="833941"/>
                  </a:cubicBezTo>
                  <a:lnTo>
                    <a:pt x="1075798" y="838471"/>
                  </a:lnTo>
                  <a:lnTo>
                    <a:pt x="1075798" y="842497"/>
                  </a:lnTo>
                  <a:lnTo>
                    <a:pt x="1042843" y="842497"/>
                  </a:lnTo>
                  <a:lnTo>
                    <a:pt x="1042827" y="842499"/>
                  </a:lnTo>
                  <a:lnTo>
                    <a:pt x="1042811" y="842497"/>
                  </a:lnTo>
                  <a:lnTo>
                    <a:pt x="347625" y="842497"/>
                  </a:lnTo>
                  <a:lnTo>
                    <a:pt x="347609" y="842499"/>
                  </a:lnTo>
                  <a:cubicBezTo>
                    <a:pt x="155630" y="842499"/>
                    <a:pt x="0" y="653899"/>
                    <a:pt x="0" y="421250"/>
                  </a:cubicBezTo>
                  <a:cubicBezTo>
                    <a:pt x="0" y="217682"/>
                    <a:pt x="119154" y="47839"/>
                    <a:pt x="277554" y="8559"/>
                  </a:cubicBezTo>
                  <a:lnTo>
                    <a:pt x="347608" y="1"/>
                  </a:lnTo>
                  <a:close/>
                </a:path>
              </a:pathLst>
            </a:custGeom>
            <a:solidFill>
              <a:srgbClr val="404040"/>
            </a:solidFill>
            <a:ln>
              <a:noFill/>
            </a:ln>
            <a:effectLst>
              <a:innerShdw blurRad="76200" dist="63500" dir="13500000">
                <a:schemeClr val="tx1">
                  <a:lumMod val="85000"/>
                  <a:lumOff val="1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zh-CN" altLang="en-US" sz="2160" dirty="0">
                <a:solidFill>
                  <a:prstClr val="white"/>
                </a:solidFill>
                <a:latin typeface="Calibri" panose="020F0502020204030204"/>
                <a:ea typeface="微软雅黑" panose="020B0503020204020204" pitchFamily="34" charset="-122"/>
              </a:endParaRPr>
            </a:p>
          </p:txBody>
        </p:sp>
        <p:sp>
          <p:nvSpPr>
            <p:cNvPr id="14" name="TextBox 11"/>
            <p:cNvSpPr txBox="1"/>
            <p:nvPr/>
          </p:nvSpPr>
          <p:spPr>
            <a:xfrm>
              <a:off x="1129033" y="192855"/>
              <a:ext cx="1656184" cy="353943"/>
            </a:xfrm>
            <a:prstGeom prst="rect">
              <a:avLst/>
            </a:prstGeom>
            <a:noFill/>
          </p:spPr>
          <p:txBody>
            <a:bodyPr wrap="square" rtlCol="0">
              <a:spAutoFit/>
            </a:bodyPr>
            <a:lstStyle/>
            <a:p>
              <a:pPr algn="ctr" defTabSz="914377"/>
              <a:r>
                <a:rPr lang="zh-TW" altLang="en-US" sz="2160" dirty="0">
                  <a:solidFill>
                    <a:prstClr val="white"/>
                  </a:solidFill>
                  <a:latin typeface="方正粗倩简体" panose="03000509000000000000" pitchFamily="65" charset="-122"/>
                  <a:ea typeface="方正粗倩简体" panose="03000509000000000000" pitchFamily="65" charset="-122"/>
                </a:rPr>
                <a:t>研究動機</a:t>
              </a:r>
              <a:endParaRPr lang="zh-CN" altLang="en-US" sz="2160" dirty="0">
                <a:solidFill>
                  <a:prstClr val="white"/>
                </a:solidFill>
                <a:latin typeface="方正粗倩简体" panose="03000509000000000000" pitchFamily="65" charset="-122"/>
                <a:ea typeface="方正粗倩简体" panose="03000509000000000000" pitchFamily="65" charset="-122"/>
              </a:endParaRPr>
            </a:p>
          </p:txBody>
        </p:sp>
      </p:grpSp>
      <p:grpSp>
        <p:nvGrpSpPr>
          <p:cNvPr id="15" name="组合 14"/>
          <p:cNvGrpSpPr/>
          <p:nvPr/>
        </p:nvGrpSpPr>
        <p:grpSpPr>
          <a:xfrm>
            <a:off x="5284567" y="1955731"/>
            <a:ext cx="6000749" cy="3652772"/>
            <a:chOff x="3963425" y="1323923"/>
            <a:chExt cx="4500562" cy="2739579"/>
          </a:xfrm>
        </p:grpSpPr>
        <p:cxnSp>
          <p:nvCxnSpPr>
            <p:cNvPr id="16" name="Straight Connector 4"/>
            <p:cNvCxnSpPr/>
            <p:nvPr/>
          </p:nvCxnSpPr>
          <p:spPr>
            <a:xfrm>
              <a:off x="3963425" y="1323923"/>
              <a:ext cx="0" cy="273957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006286" y="1758309"/>
              <a:ext cx="4457701" cy="1774032"/>
              <a:chOff x="4006286" y="1758309"/>
              <a:chExt cx="4457701" cy="1774032"/>
            </a:xfrm>
          </p:grpSpPr>
          <p:sp>
            <p:nvSpPr>
              <p:cNvPr id="18" name="Line 18"/>
              <p:cNvSpPr>
                <a:spLocks noChangeShapeType="1"/>
              </p:cNvSpPr>
              <p:nvPr/>
            </p:nvSpPr>
            <p:spPr bwMode="auto">
              <a:xfrm>
                <a:off x="4006287" y="1758309"/>
                <a:ext cx="4457700" cy="0"/>
              </a:xfrm>
              <a:prstGeom prst="line">
                <a:avLst/>
              </a:prstGeom>
              <a:noFill/>
              <a:ln w="19050" cap="rnd">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p>
                <a:pPr defTabSz="914377"/>
                <a:endParaRPr lang="en-US">
                  <a:solidFill>
                    <a:prstClr val="black"/>
                  </a:solidFill>
                  <a:latin typeface="Calibri" panose="020F0502020204030204"/>
                </a:endParaRPr>
              </a:p>
            </p:txBody>
          </p:sp>
          <p:sp>
            <p:nvSpPr>
              <p:cNvPr id="19" name="Line 19"/>
              <p:cNvSpPr>
                <a:spLocks noChangeShapeType="1"/>
              </p:cNvSpPr>
              <p:nvPr/>
            </p:nvSpPr>
            <p:spPr bwMode="auto">
              <a:xfrm>
                <a:off x="4006287" y="2691759"/>
                <a:ext cx="4457700" cy="0"/>
              </a:xfrm>
              <a:prstGeom prst="line">
                <a:avLst/>
              </a:prstGeom>
              <a:noFill/>
              <a:ln w="19050" cap="rnd">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p>
                <a:pPr defTabSz="914377"/>
                <a:endParaRPr lang="en-US">
                  <a:solidFill>
                    <a:prstClr val="black"/>
                  </a:solidFill>
                  <a:latin typeface="Calibri" panose="020F0502020204030204"/>
                </a:endParaRPr>
              </a:p>
            </p:txBody>
          </p:sp>
          <p:sp>
            <p:nvSpPr>
              <p:cNvPr id="20" name="Line 20"/>
              <p:cNvSpPr>
                <a:spLocks noChangeShapeType="1"/>
              </p:cNvSpPr>
              <p:nvPr/>
            </p:nvSpPr>
            <p:spPr bwMode="auto">
              <a:xfrm flipV="1">
                <a:off x="4006286" y="3529960"/>
                <a:ext cx="4457700" cy="2381"/>
              </a:xfrm>
              <a:prstGeom prst="line">
                <a:avLst/>
              </a:prstGeom>
              <a:noFill/>
              <a:ln w="19050" cap="rnd">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p>
                <a:pPr defTabSz="914377"/>
                <a:endParaRPr lang="en-US">
                  <a:solidFill>
                    <a:prstClr val="black"/>
                  </a:solidFill>
                  <a:latin typeface="Calibri" panose="020F0502020204030204"/>
                </a:endParaRPr>
              </a:p>
            </p:txBody>
          </p:sp>
        </p:grpSp>
      </p:grpSp>
      <p:sp>
        <p:nvSpPr>
          <p:cNvPr id="21" name="Rectangle 12"/>
          <p:cNvSpPr/>
          <p:nvPr/>
        </p:nvSpPr>
        <p:spPr>
          <a:xfrm>
            <a:off x="6150918" y="2862475"/>
            <a:ext cx="5134399" cy="1010213"/>
          </a:xfrm>
          <a:prstGeom prst="rect">
            <a:avLst/>
          </a:prstGeom>
        </p:spPr>
        <p:txBody>
          <a:bodyPr wrap="square" lIns="91440" tIns="45720" rIns="91440" bIns="45720">
            <a:spAutoFit/>
          </a:bodyPr>
          <a:lstStyle/>
          <a:p>
            <a:pPr>
              <a:lnSpc>
                <a:spcPct val="150000"/>
              </a:lnSpc>
            </a:pPr>
            <a:r>
              <a:rPr lang="zh-TW" altLang="en-US"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rPr>
              <a:t>在此期間，特定地區的人們反應從恐慌性購買個人防護裝備逐漸透過非藥物介入挫施的實行壓低除境外移入之每日感染人數</a:t>
            </a:r>
            <a:endParaRPr lang="zh-CN" altLang="en-US"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endParaRPr>
          </a:p>
          <a:p>
            <a:pPr defTabSz="914377">
              <a:lnSpc>
                <a:spcPct val="150000"/>
              </a:lnSpc>
            </a:pPr>
            <a:endParaRPr lang="zh-CN" altLang="en-US" sz="1333" dirty="0">
              <a:solidFill>
                <a:srgbClr val="7F7F7F"/>
              </a:solidFill>
              <a:latin typeface="微软雅黑" pitchFamily="34" charset="-122"/>
              <a:ea typeface="微软雅黑" panose="020B0503020204020204" pitchFamily="34" charset="-122"/>
              <a:sym typeface="微软雅黑" pitchFamily="34" charset="-122"/>
            </a:endParaRPr>
          </a:p>
        </p:txBody>
      </p:sp>
      <p:sp>
        <p:nvSpPr>
          <p:cNvPr id="22" name="Rectangle 13"/>
          <p:cNvSpPr/>
          <p:nvPr/>
        </p:nvSpPr>
        <p:spPr>
          <a:xfrm>
            <a:off x="6123153" y="1583321"/>
            <a:ext cx="5162163" cy="1010213"/>
          </a:xfrm>
          <a:prstGeom prst="rect">
            <a:avLst/>
          </a:prstGeom>
        </p:spPr>
        <p:txBody>
          <a:bodyPr wrap="square" lIns="91440" tIns="45720" rIns="91440" bIns="45720">
            <a:spAutoFit/>
          </a:bodyPr>
          <a:lstStyle/>
          <a:p>
            <a:pPr>
              <a:lnSpc>
                <a:spcPct val="150000"/>
              </a:lnSpc>
            </a:pPr>
            <a:r>
              <a:rPr lang="zh-TW" altLang="en-US"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rPr>
              <a:t>鑒於嚴重急性呼吸道症候群冠狀病毒</a:t>
            </a:r>
            <a:r>
              <a:rPr lang="en-US" altLang="zh-TW"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rPr>
              <a:t>2</a:t>
            </a:r>
            <a:r>
              <a:rPr lang="zh-TW" altLang="en-US"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rPr>
              <a:t>型導致的嚴重特殊傳染性肺炎至西元２０１９年１２月時開始，已肆虐了約一年多</a:t>
            </a:r>
            <a:endParaRPr lang="zh-CN" altLang="en-US"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endParaRPr>
          </a:p>
          <a:p>
            <a:pPr defTabSz="914377">
              <a:lnSpc>
                <a:spcPct val="150000"/>
              </a:lnSpc>
            </a:pPr>
            <a:endParaRPr lang="zh-CN" altLang="en-US" sz="1333" dirty="0">
              <a:solidFill>
                <a:srgbClr val="7F7F7F"/>
              </a:solidFill>
              <a:latin typeface="微软雅黑" pitchFamily="34" charset="-122"/>
              <a:ea typeface="微软雅黑" panose="020B0503020204020204" pitchFamily="34" charset="-122"/>
              <a:sym typeface="微软雅黑" pitchFamily="34" charset="-122"/>
            </a:endParaRPr>
          </a:p>
        </p:txBody>
      </p:sp>
      <p:sp>
        <p:nvSpPr>
          <p:cNvPr id="23" name="Rectangle 14"/>
          <p:cNvSpPr/>
          <p:nvPr/>
        </p:nvSpPr>
        <p:spPr>
          <a:xfrm>
            <a:off x="6150917" y="4015856"/>
            <a:ext cx="5134400" cy="687048"/>
          </a:xfrm>
          <a:prstGeom prst="rect">
            <a:avLst/>
          </a:prstGeom>
        </p:spPr>
        <p:txBody>
          <a:bodyPr wrap="square" lIns="91440" tIns="45720" rIns="91440" bIns="45720">
            <a:spAutoFit/>
          </a:bodyPr>
          <a:lstStyle/>
          <a:p>
            <a:pPr>
              <a:lnSpc>
                <a:spcPct val="150000"/>
              </a:lnSpc>
            </a:pPr>
            <a:r>
              <a:rPr lang="zh-TW" altLang="en-US"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rPr>
              <a:t>因此我們基於非藥物介入挫施的實行在進行了相關調查與討論</a:t>
            </a:r>
            <a:endParaRPr lang="zh-CN" altLang="en-US"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endParaRPr>
          </a:p>
          <a:p>
            <a:pPr defTabSz="914377">
              <a:lnSpc>
                <a:spcPct val="150000"/>
              </a:lnSpc>
            </a:pPr>
            <a:endParaRPr lang="zh-CN" altLang="en-US" sz="1333" dirty="0">
              <a:solidFill>
                <a:srgbClr val="7F7F7F"/>
              </a:solidFill>
              <a:latin typeface="微软雅黑" pitchFamily="34" charset="-122"/>
              <a:ea typeface="微软雅黑" panose="020B0503020204020204" pitchFamily="34" charset="-122"/>
              <a:sym typeface="微软雅黑" pitchFamily="34" charset="-122"/>
            </a:endParaRPr>
          </a:p>
        </p:txBody>
      </p:sp>
      <p:sp>
        <p:nvSpPr>
          <p:cNvPr id="24" name="TextBox 15"/>
          <p:cNvSpPr txBox="1"/>
          <p:nvPr/>
        </p:nvSpPr>
        <p:spPr>
          <a:xfrm>
            <a:off x="6150916" y="5132120"/>
            <a:ext cx="5134400" cy="700576"/>
          </a:xfrm>
          <a:prstGeom prst="rect">
            <a:avLst/>
          </a:prstGeom>
          <a:noFill/>
        </p:spPr>
        <p:txBody>
          <a:bodyPr wrap="square" lIns="91440" tIns="45720" rIns="91440" bIns="45720" rtlCol="0">
            <a:spAutoFit/>
          </a:bodyPr>
          <a:lstStyle/>
          <a:p>
            <a:pPr>
              <a:lnSpc>
                <a:spcPct val="150000"/>
              </a:lnSpc>
            </a:pPr>
            <a:r>
              <a:rPr lang="zh-TW" altLang="en-US"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rPr>
              <a:t>在考慮到該疾病的主要傳播途徑之後決定以＂偵測口罩＂為主題進行發展</a:t>
            </a:r>
            <a:endParaRPr lang="zh-CN" altLang="en-US" sz="1400" dirty="0">
              <a:solidFill>
                <a:schemeClr val="tx1">
                  <a:lumMod val="85000"/>
                  <a:lumOff val="15000"/>
                </a:schemeClr>
              </a:solidFill>
              <a:latin typeface="微软雅黑" pitchFamily="34" charset="-122"/>
              <a:ea typeface="微软雅黑" panose="020B0503020204020204" pitchFamily="34" charset="-122"/>
              <a:sym typeface="微软雅黑" pitchFamily="34" charset="-122"/>
            </a:endParaRPr>
          </a:p>
        </p:txBody>
      </p:sp>
      <p:grpSp>
        <p:nvGrpSpPr>
          <p:cNvPr id="25" name="Group 24"/>
          <p:cNvGrpSpPr/>
          <p:nvPr/>
        </p:nvGrpSpPr>
        <p:grpSpPr>
          <a:xfrm>
            <a:off x="4648420" y="1631541"/>
            <a:ext cx="1357288" cy="655876"/>
            <a:chOff x="2187746" y="2123279"/>
            <a:chExt cx="1927113" cy="1931011"/>
          </a:xfrm>
        </p:grpSpPr>
        <p:sp>
          <p:nvSpPr>
            <p:cNvPr id="26" name="任意多边形 82"/>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914377" fontAlgn="base">
                <a:spcBef>
                  <a:spcPct val="0"/>
                </a:spcBef>
                <a:spcAft>
                  <a:spcPct val="0"/>
                </a:spcAft>
                <a:defRPr/>
              </a:pPr>
              <a:endParaRPr lang="zh-CN" altLang="en-US" kern="0" dirty="0">
                <a:solidFill>
                  <a:srgbClr val="FFFFFF"/>
                </a:solidFill>
                <a:latin typeface="微软雅黑" panose="020B0503020204020204" pitchFamily="34" charset="-122"/>
                <a:ea typeface="微软雅黑" panose="020B0503020204020204" pitchFamily="34" charset="-122"/>
              </a:endParaRPr>
            </a:p>
          </p:txBody>
        </p:sp>
        <p:sp>
          <p:nvSpPr>
            <p:cNvPr id="27" name="任意多边形 83"/>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77" eaLnBrk="1" fontAlgn="base" hangingPunct="1">
                <a:spcBef>
                  <a:spcPct val="0"/>
                </a:spcBef>
                <a:spcAft>
                  <a:spcPct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28" name="椭圆 80"/>
            <p:cNvSpPr/>
            <p:nvPr/>
          </p:nvSpPr>
          <p:spPr bwMode="auto">
            <a:xfrm>
              <a:off x="2454986" y="2391057"/>
              <a:ext cx="1392631" cy="1395453"/>
            </a:xfrm>
            <a:prstGeom prst="roundRect">
              <a:avLst/>
            </a:prstGeom>
            <a:solidFill>
              <a:srgbClr val="40404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77" eaLnBrk="1" fontAlgn="base" hangingPunct="1">
                <a:spcBef>
                  <a:spcPct val="0"/>
                </a:spcBef>
                <a:spcAft>
                  <a:spcPct val="0"/>
                </a:spcAft>
                <a:defRPr/>
              </a:pPr>
              <a:r>
                <a:rPr lang="en-US" altLang="zh-TW" sz="1333" kern="0" dirty="0">
                  <a:solidFill>
                    <a:srgbClr val="FFFFFF"/>
                  </a:solidFill>
                  <a:latin typeface="微软雅黑" panose="020B0503020204020204" pitchFamily="34" charset="-122"/>
                  <a:ea typeface="微软雅黑" panose="020B0503020204020204" pitchFamily="34" charset="-122"/>
                </a:rPr>
                <a:t>1</a:t>
              </a:r>
              <a:endParaRPr lang="zh-CN" altLang="en-US" sz="1333" kern="0" dirty="0">
                <a:solidFill>
                  <a:srgbClr val="FFFFFF"/>
                </a:solidFill>
                <a:latin typeface="微软雅黑" panose="020B0503020204020204" pitchFamily="34" charset="-122"/>
                <a:ea typeface="微软雅黑" panose="020B0503020204020204" pitchFamily="34" charset="-122"/>
              </a:endParaRPr>
            </a:p>
          </p:txBody>
        </p:sp>
      </p:grpSp>
      <p:grpSp>
        <p:nvGrpSpPr>
          <p:cNvPr id="29" name="Group 28"/>
          <p:cNvGrpSpPr/>
          <p:nvPr/>
        </p:nvGrpSpPr>
        <p:grpSpPr>
          <a:xfrm>
            <a:off x="4648420" y="2910085"/>
            <a:ext cx="1357183" cy="655876"/>
            <a:chOff x="2187746" y="2123279"/>
            <a:chExt cx="1927113" cy="1931011"/>
          </a:xfrm>
        </p:grpSpPr>
        <p:sp>
          <p:nvSpPr>
            <p:cNvPr id="30" name="任意多边形 82"/>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914377" fontAlgn="base">
                <a:spcBef>
                  <a:spcPct val="0"/>
                </a:spcBef>
                <a:spcAft>
                  <a:spcPct val="0"/>
                </a:spcAft>
                <a:defRPr/>
              </a:pPr>
              <a:endParaRPr lang="zh-CN" altLang="en-US" kern="0" dirty="0">
                <a:solidFill>
                  <a:srgbClr val="FFFFFF"/>
                </a:solidFill>
                <a:latin typeface="微软雅黑" panose="020B0503020204020204" pitchFamily="34" charset="-122"/>
                <a:ea typeface="微软雅黑" panose="020B0503020204020204" pitchFamily="34" charset="-122"/>
              </a:endParaRPr>
            </a:p>
          </p:txBody>
        </p:sp>
        <p:sp>
          <p:nvSpPr>
            <p:cNvPr id="31" name="任意多边形 83"/>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77" eaLnBrk="1" fontAlgn="base" hangingPunct="1">
                <a:spcBef>
                  <a:spcPct val="0"/>
                </a:spcBef>
                <a:spcAft>
                  <a:spcPct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32" name="椭圆 80"/>
            <p:cNvSpPr/>
            <p:nvPr/>
          </p:nvSpPr>
          <p:spPr bwMode="auto">
            <a:xfrm>
              <a:off x="2454986" y="2391057"/>
              <a:ext cx="1392631" cy="1395452"/>
            </a:xfrm>
            <a:prstGeom prst="roundRect">
              <a:avLst/>
            </a:prstGeom>
            <a:solidFill>
              <a:srgbClr val="40404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77" eaLnBrk="1" fontAlgn="base" hangingPunct="1">
                <a:spcBef>
                  <a:spcPct val="0"/>
                </a:spcBef>
                <a:spcAft>
                  <a:spcPct val="0"/>
                </a:spcAft>
                <a:defRPr/>
              </a:pPr>
              <a:r>
                <a:rPr lang="en-US" altLang="zh-TW" sz="1333" kern="0" dirty="0">
                  <a:solidFill>
                    <a:srgbClr val="FFFFFF"/>
                  </a:solidFill>
                  <a:latin typeface="微软雅黑" panose="020B0503020204020204" pitchFamily="34" charset="-122"/>
                  <a:ea typeface="微软雅黑" panose="020B0503020204020204" pitchFamily="34" charset="-122"/>
                </a:rPr>
                <a:t>2</a:t>
              </a:r>
              <a:endParaRPr lang="zh-CN" altLang="en-US" sz="1333" kern="0" dirty="0">
                <a:solidFill>
                  <a:srgbClr val="FFFFFF"/>
                </a:solidFill>
                <a:latin typeface="微软雅黑" panose="020B0503020204020204" pitchFamily="34" charset="-122"/>
                <a:ea typeface="微软雅黑" panose="020B0503020204020204" pitchFamily="34" charset="-122"/>
              </a:endParaRPr>
            </a:p>
          </p:txBody>
        </p:sp>
      </p:grpSp>
      <p:grpSp>
        <p:nvGrpSpPr>
          <p:cNvPr id="33" name="Group 32"/>
          <p:cNvGrpSpPr/>
          <p:nvPr/>
        </p:nvGrpSpPr>
        <p:grpSpPr>
          <a:xfrm>
            <a:off x="4648491" y="3993064"/>
            <a:ext cx="1347404" cy="655876"/>
            <a:chOff x="2187746" y="2123279"/>
            <a:chExt cx="1927113" cy="1931011"/>
          </a:xfrm>
        </p:grpSpPr>
        <p:sp>
          <p:nvSpPr>
            <p:cNvPr id="34" name="任意多边形 82"/>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914377" fontAlgn="base">
                <a:spcBef>
                  <a:spcPct val="0"/>
                </a:spcBef>
                <a:spcAft>
                  <a:spcPct val="0"/>
                </a:spcAft>
                <a:defRPr/>
              </a:pPr>
              <a:endParaRPr lang="zh-CN" altLang="en-US" kern="0" dirty="0">
                <a:solidFill>
                  <a:srgbClr val="FFFFFF"/>
                </a:solidFill>
                <a:latin typeface="微软雅黑" panose="020B0503020204020204" pitchFamily="34" charset="-122"/>
                <a:ea typeface="微软雅黑" panose="020B0503020204020204" pitchFamily="34" charset="-122"/>
              </a:endParaRPr>
            </a:p>
          </p:txBody>
        </p:sp>
        <p:sp>
          <p:nvSpPr>
            <p:cNvPr id="35" name="任意多边形 83"/>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77" eaLnBrk="1" fontAlgn="base" hangingPunct="1">
                <a:spcBef>
                  <a:spcPct val="0"/>
                </a:spcBef>
                <a:spcAft>
                  <a:spcPct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36" name="椭圆 80"/>
            <p:cNvSpPr/>
            <p:nvPr/>
          </p:nvSpPr>
          <p:spPr bwMode="auto">
            <a:xfrm>
              <a:off x="2454986" y="2391057"/>
              <a:ext cx="1392631" cy="1395453"/>
            </a:xfrm>
            <a:prstGeom prst="roundRect">
              <a:avLst/>
            </a:prstGeom>
            <a:solidFill>
              <a:srgbClr val="40404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77" eaLnBrk="1" fontAlgn="base" hangingPunct="1">
                <a:spcBef>
                  <a:spcPct val="0"/>
                </a:spcBef>
                <a:spcAft>
                  <a:spcPct val="0"/>
                </a:spcAft>
                <a:defRPr/>
              </a:pPr>
              <a:r>
                <a:rPr lang="en-US" altLang="zh-TW" sz="1333" kern="0" dirty="0">
                  <a:solidFill>
                    <a:srgbClr val="FFFFFF"/>
                  </a:solidFill>
                  <a:latin typeface="微软雅黑" panose="020B0503020204020204" pitchFamily="34" charset="-122"/>
                  <a:ea typeface="微软雅黑" panose="020B0503020204020204" pitchFamily="34" charset="-122"/>
                </a:rPr>
                <a:t>3</a:t>
              </a:r>
              <a:endParaRPr lang="zh-CN" altLang="en-US" sz="1333" kern="0" dirty="0">
                <a:solidFill>
                  <a:srgbClr val="FFFFFF"/>
                </a:solidFill>
                <a:latin typeface="微软雅黑" panose="020B0503020204020204" pitchFamily="34" charset="-122"/>
                <a:ea typeface="微软雅黑" panose="020B0503020204020204" pitchFamily="34" charset="-122"/>
              </a:endParaRPr>
            </a:p>
          </p:txBody>
        </p:sp>
      </p:grpSp>
      <p:grpSp>
        <p:nvGrpSpPr>
          <p:cNvPr id="37" name="Group 36"/>
          <p:cNvGrpSpPr/>
          <p:nvPr/>
        </p:nvGrpSpPr>
        <p:grpSpPr>
          <a:xfrm>
            <a:off x="4638640" y="5132120"/>
            <a:ext cx="1357184" cy="655876"/>
            <a:chOff x="2187746" y="2123279"/>
            <a:chExt cx="1927113" cy="1931011"/>
          </a:xfrm>
        </p:grpSpPr>
        <p:sp>
          <p:nvSpPr>
            <p:cNvPr id="38" name="任意多边形 82"/>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914377" fontAlgn="base">
                <a:spcBef>
                  <a:spcPct val="0"/>
                </a:spcBef>
                <a:spcAft>
                  <a:spcPct val="0"/>
                </a:spcAft>
                <a:defRPr/>
              </a:pPr>
              <a:endParaRPr lang="zh-CN" altLang="en-US" kern="0" dirty="0">
                <a:solidFill>
                  <a:srgbClr val="FFFFFF"/>
                </a:solidFill>
                <a:latin typeface="微软雅黑" panose="020B0503020204020204" pitchFamily="34" charset="-122"/>
                <a:ea typeface="微软雅黑" panose="020B0503020204020204" pitchFamily="34" charset="-122"/>
              </a:endParaRPr>
            </a:p>
          </p:txBody>
        </p:sp>
        <p:sp>
          <p:nvSpPr>
            <p:cNvPr id="39" name="任意多边形 83"/>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77" eaLnBrk="1" fontAlgn="base" hangingPunct="1">
                <a:spcBef>
                  <a:spcPct val="0"/>
                </a:spcBef>
                <a:spcAft>
                  <a:spcPct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40" name="椭圆 80"/>
            <p:cNvSpPr/>
            <p:nvPr/>
          </p:nvSpPr>
          <p:spPr bwMode="auto">
            <a:xfrm>
              <a:off x="2454986" y="2391057"/>
              <a:ext cx="1392631" cy="1395453"/>
            </a:xfrm>
            <a:prstGeom prst="roundRect">
              <a:avLst/>
            </a:prstGeom>
            <a:solidFill>
              <a:srgbClr val="40404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77" eaLnBrk="1" fontAlgn="base" hangingPunct="1">
                <a:spcBef>
                  <a:spcPct val="0"/>
                </a:spcBef>
                <a:spcAft>
                  <a:spcPct val="0"/>
                </a:spcAft>
                <a:defRPr/>
              </a:pPr>
              <a:r>
                <a:rPr lang="en-US" altLang="zh-TW" sz="1333" kern="0" dirty="0">
                  <a:solidFill>
                    <a:srgbClr val="FFFFFF"/>
                  </a:solidFill>
                  <a:latin typeface="微软雅黑" panose="020B0503020204020204" pitchFamily="34" charset="-122"/>
                  <a:ea typeface="微软雅黑" panose="020B0503020204020204" pitchFamily="34" charset="-122"/>
                </a:rPr>
                <a:t>4</a:t>
              </a:r>
              <a:endParaRPr lang="zh-CN" altLang="en-US" sz="1333" kern="0" dirty="0">
                <a:solidFill>
                  <a:srgbClr val="FFFFF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707311" y="2519360"/>
            <a:ext cx="3384788" cy="2511205"/>
            <a:chOff x="520958" y="1683691"/>
            <a:chExt cx="2687638" cy="1993983"/>
          </a:xfrm>
        </p:grpSpPr>
        <p:grpSp>
          <p:nvGrpSpPr>
            <p:cNvPr id="42" name="组合 41"/>
            <p:cNvGrpSpPr/>
            <p:nvPr/>
          </p:nvGrpSpPr>
          <p:grpSpPr>
            <a:xfrm>
              <a:off x="520958" y="1683691"/>
              <a:ext cx="2687638" cy="1993983"/>
              <a:chOff x="3073918" y="203757"/>
              <a:chExt cx="1017887" cy="491907"/>
            </a:xfrm>
          </p:grpSpPr>
          <p:sp>
            <p:nvSpPr>
              <p:cNvPr id="44" name="任意多边形 82"/>
              <p:cNvSpPr/>
              <p:nvPr/>
            </p:nvSpPr>
            <p:spPr bwMode="auto">
              <a:xfrm rot="5400000">
                <a:off x="3336908" y="-59233"/>
                <a:ext cx="491907" cy="1017887"/>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914377" fontAlgn="base">
                  <a:spcBef>
                    <a:spcPct val="0"/>
                  </a:spcBef>
                  <a:spcAft>
                    <a:spcPct val="0"/>
                  </a:spcAft>
                  <a:defRPr/>
                </a:pPr>
                <a:endParaRPr lang="zh-CN" altLang="en-US" kern="0" dirty="0">
                  <a:solidFill>
                    <a:srgbClr val="FFFFFF"/>
                  </a:solidFill>
                  <a:latin typeface="Calibri" panose="020F0502020204030204"/>
                  <a:ea typeface="微软雅黑" panose="020B0503020204020204" pitchFamily="34" charset="-122"/>
                </a:endParaRPr>
              </a:p>
            </p:txBody>
          </p:sp>
          <p:sp>
            <p:nvSpPr>
              <p:cNvPr id="45" name="任意多边形 83"/>
              <p:cNvSpPr/>
              <p:nvPr/>
            </p:nvSpPr>
            <p:spPr bwMode="auto">
              <a:xfrm rot="16200000">
                <a:off x="3333117" y="-51899"/>
                <a:ext cx="484819" cy="1003218"/>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77" eaLnBrk="1" fontAlgn="base" hangingPunct="1">
                  <a:spcBef>
                    <a:spcPct val="0"/>
                  </a:spcBef>
                  <a:spcAft>
                    <a:spcPct val="0"/>
                  </a:spcAft>
                  <a:defRPr/>
                </a:pPr>
                <a:endParaRPr lang="zh-CN" altLang="en-US" kern="0" dirty="0">
                  <a:solidFill>
                    <a:srgbClr val="FFFFFF"/>
                  </a:solidFill>
                  <a:ea typeface="微软雅黑" panose="020B0503020204020204" pitchFamily="34" charset="-122"/>
                </a:endParaRPr>
              </a:p>
            </p:txBody>
          </p:sp>
        </p:grpSp>
        <p:sp>
          <p:nvSpPr>
            <p:cNvPr id="43" name="矩形 41"/>
            <p:cNvSpPr>
              <a:spLocks noChangeAspect="1" noChangeArrowheads="1"/>
            </p:cNvSpPr>
            <p:nvPr/>
          </p:nvSpPr>
          <p:spPr bwMode="auto">
            <a:xfrm>
              <a:off x="645374" y="1794270"/>
              <a:ext cx="2438806" cy="1772825"/>
            </a:xfrm>
            <a:prstGeom prst="round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4377"/>
              <a:endParaRPr lang="zh-CN" altLang="zh-CN">
                <a:solidFill>
                  <a:srgbClr val="FFFFFF"/>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val="1342082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p:cTn id="28" dur="500" fill="hold"/>
                                        <p:tgtEl>
                                          <p:spTgt spid="41"/>
                                        </p:tgtEl>
                                        <p:attrNameLst>
                                          <p:attrName>ppt_w</p:attrName>
                                        </p:attrNameLst>
                                      </p:cBhvr>
                                      <p:tavLst>
                                        <p:tav tm="0">
                                          <p:val>
                                            <p:fltVal val="0"/>
                                          </p:val>
                                        </p:tav>
                                        <p:tav tm="100000">
                                          <p:val>
                                            <p:strVal val="#ppt_w"/>
                                          </p:val>
                                        </p:tav>
                                      </p:tavLst>
                                    </p:anim>
                                    <p:anim calcmode="lin" valueType="num">
                                      <p:cBhvr>
                                        <p:cTn id="29" dur="500" fill="hold"/>
                                        <p:tgtEl>
                                          <p:spTgt spid="41"/>
                                        </p:tgtEl>
                                        <p:attrNameLst>
                                          <p:attrName>ppt_h</p:attrName>
                                        </p:attrNameLst>
                                      </p:cBhvr>
                                      <p:tavLst>
                                        <p:tav tm="0">
                                          <p:val>
                                            <p:fltVal val="0"/>
                                          </p:val>
                                        </p:tav>
                                        <p:tav tm="100000">
                                          <p:val>
                                            <p:strVal val="#ppt_h"/>
                                          </p:val>
                                        </p:tav>
                                      </p:tavLst>
                                    </p:anim>
                                    <p:animEffect transition="in" filter="fade">
                                      <p:cBhvr>
                                        <p:cTn id="30" dur="500"/>
                                        <p:tgtEl>
                                          <p:spTgt spid="41"/>
                                        </p:tgtEl>
                                      </p:cBhvr>
                                    </p:animEffect>
                                  </p:childTnLst>
                                </p:cTn>
                              </p:par>
                            </p:childTnLst>
                          </p:cTn>
                        </p:par>
                        <p:par>
                          <p:cTn id="31" fill="hold">
                            <p:stCondLst>
                              <p:cond delay="500"/>
                            </p:stCondLst>
                            <p:childTnLst>
                              <p:par>
                                <p:cTn id="32" presetID="47"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anim calcmode="lin" valueType="num">
                                      <p:cBhvr>
                                        <p:cTn id="35" dur="500" fill="hold"/>
                                        <p:tgtEl>
                                          <p:spTgt spid="25"/>
                                        </p:tgtEl>
                                        <p:attrNameLst>
                                          <p:attrName>ppt_x</p:attrName>
                                        </p:attrNameLst>
                                      </p:cBhvr>
                                      <p:tavLst>
                                        <p:tav tm="0">
                                          <p:val>
                                            <p:strVal val="#ppt_x"/>
                                          </p:val>
                                        </p:tav>
                                        <p:tav tm="100000">
                                          <p:val>
                                            <p:strVal val="#ppt_x"/>
                                          </p:val>
                                        </p:tav>
                                      </p:tavLst>
                                    </p:anim>
                                    <p:anim calcmode="lin" valueType="num">
                                      <p:cBhvr>
                                        <p:cTn id="3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par>
                          <p:cTn id="47" fill="hold">
                            <p:stCondLst>
                              <p:cond delay="1000"/>
                            </p:stCondLst>
                            <p:childTnLst>
                              <p:par>
                                <p:cTn id="48" presetID="47" presetClass="entr" presetSubtype="0"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anim calcmode="lin" valueType="num">
                                      <p:cBhvr>
                                        <p:cTn id="51" dur="500" fill="hold"/>
                                        <p:tgtEl>
                                          <p:spTgt spid="29"/>
                                        </p:tgtEl>
                                        <p:attrNameLst>
                                          <p:attrName>ppt_x</p:attrName>
                                        </p:attrNameLst>
                                      </p:cBhvr>
                                      <p:tavLst>
                                        <p:tav tm="0">
                                          <p:val>
                                            <p:strVal val="#ppt_x"/>
                                          </p:val>
                                        </p:tav>
                                        <p:tav tm="100000">
                                          <p:val>
                                            <p:strVal val="#ppt_x"/>
                                          </p:val>
                                        </p:tav>
                                      </p:tavLst>
                                    </p:anim>
                                    <p:anim calcmode="lin" valueType="num">
                                      <p:cBhvr>
                                        <p:cTn id="52" dur="500" fill="hold"/>
                                        <p:tgtEl>
                                          <p:spTgt spid="29"/>
                                        </p:tgtEl>
                                        <p:attrNameLst>
                                          <p:attrName>ppt_y</p:attrName>
                                        </p:attrNameLst>
                                      </p:cBhvr>
                                      <p:tavLst>
                                        <p:tav tm="0">
                                          <p:val>
                                            <p:strVal val="#ppt_y-.1"/>
                                          </p:val>
                                        </p:tav>
                                        <p:tav tm="100000">
                                          <p:val>
                                            <p:strVal val="#ppt_y"/>
                                          </p:val>
                                        </p:tav>
                                      </p:tavLst>
                                    </p:anim>
                                  </p:childTnLst>
                                </p:cTn>
                              </p:par>
                            </p:childTnLst>
                          </p:cTn>
                        </p:par>
                        <p:par>
                          <p:cTn id="53" fill="hold">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500"/>
                                        <p:tgtEl>
                                          <p:spTgt spid="21"/>
                                        </p:tgtEl>
                                      </p:cBhvr>
                                    </p:animEffect>
                                  </p:childTnLst>
                                </p:cTn>
                              </p:par>
                            </p:childTnLst>
                          </p:cTn>
                        </p:par>
                        <p:par>
                          <p:cTn id="57" fill="hold">
                            <p:stCondLst>
                              <p:cond delay="2000"/>
                            </p:stCondLst>
                            <p:childTnLst>
                              <p:par>
                                <p:cTn id="58" presetID="47" presetClass="entr" presetSubtype="0"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anim calcmode="lin" valueType="num">
                                      <p:cBhvr>
                                        <p:cTn id="61" dur="500" fill="hold"/>
                                        <p:tgtEl>
                                          <p:spTgt spid="33"/>
                                        </p:tgtEl>
                                        <p:attrNameLst>
                                          <p:attrName>ppt_x</p:attrName>
                                        </p:attrNameLst>
                                      </p:cBhvr>
                                      <p:tavLst>
                                        <p:tav tm="0">
                                          <p:val>
                                            <p:strVal val="#ppt_x"/>
                                          </p:val>
                                        </p:tav>
                                        <p:tav tm="100000">
                                          <p:val>
                                            <p:strVal val="#ppt_x"/>
                                          </p:val>
                                        </p:tav>
                                      </p:tavLst>
                                    </p:anim>
                                    <p:anim calcmode="lin" valueType="num">
                                      <p:cBhvr>
                                        <p:cTn id="62" dur="500" fill="hold"/>
                                        <p:tgtEl>
                                          <p:spTgt spid="33"/>
                                        </p:tgtEl>
                                        <p:attrNameLst>
                                          <p:attrName>ppt_y</p:attrName>
                                        </p:attrNameLst>
                                      </p:cBhvr>
                                      <p:tavLst>
                                        <p:tav tm="0">
                                          <p:val>
                                            <p:strVal val="#ppt_y-.1"/>
                                          </p:val>
                                        </p:tav>
                                        <p:tav tm="100000">
                                          <p:val>
                                            <p:strVal val="#ppt_y"/>
                                          </p:val>
                                        </p:tav>
                                      </p:tavLst>
                                    </p:anim>
                                  </p:childTnLst>
                                </p:cTn>
                              </p:par>
                            </p:childTnLst>
                          </p:cTn>
                        </p:par>
                        <p:par>
                          <p:cTn id="63" fill="hold">
                            <p:stCondLst>
                              <p:cond delay="2500"/>
                            </p:stCondLst>
                            <p:childTnLst>
                              <p:par>
                                <p:cTn id="64" presetID="22" presetClass="entr" presetSubtype="8"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par>
                          <p:cTn id="67" fill="hold">
                            <p:stCondLst>
                              <p:cond delay="3000"/>
                            </p:stCondLst>
                            <p:childTnLst>
                              <p:par>
                                <p:cTn id="68" presetID="47" presetClass="entr" presetSubtype="0" fill="hold"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anim calcmode="lin" valueType="num">
                                      <p:cBhvr>
                                        <p:cTn id="71" dur="500" fill="hold"/>
                                        <p:tgtEl>
                                          <p:spTgt spid="37"/>
                                        </p:tgtEl>
                                        <p:attrNameLst>
                                          <p:attrName>ppt_x</p:attrName>
                                        </p:attrNameLst>
                                      </p:cBhvr>
                                      <p:tavLst>
                                        <p:tav tm="0">
                                          <p:val>
                                            <p:strVal val="#ppt_x"/>
                                          </p:val>
                                        </p:tav>
                                        <p:tav tm="100000">
                                          <p:val>
                                            <p:strVal val="#ppt_x"/>
                                          </p:val>
                                        </p:tav>
                                      </p:tavLst>
                                    </p:anim>
                                    <p:anim calcmode="lin" valueType="num">
                                      <p:cBhvr>
                                        <p:cTn id="72" dur="500" fill="hold"/>
                                        <p:tgtEl>
                                          <p:spTgt spid="37"/>
                                        </p:tgtEl>
                                        <p:attrNameLst>
                                          <p:attrName>ppt_y</p:attrName>
                                        </p:attrNameLst>
                                      </p:cBhvr>
                                      <p:tavLst>
                                        <p:tav tm="0">
                                          <p:val>
                                            <p:strVal val="#ppt_y-.1"/>
                                          </p:val>
                                        </p:tav>
                                        <p:tav tm="100000">
                                          <p:val>
                                            <p:strVal val="#ppt_y"/>
                                          </p:val>
                                        </p:tav>
                                      </p:tavLst>
                                    </p:anim>
                                  </p:childTnLst>
                                </p:cTn>
                              </p:par>
                            </p:childTnLst>
                          </p:cTn>
                        </p:par>
                        <p:par>
                          <p:cTn id="73" fill="hold">
                            <p:stCondLst>
                              <p:cond delay="3500"/>
                            </p:stCondLst>
                            <p:childTnLst>
                              <p:par>
                                <p:cTn id="74" presetID="22" presetClass="entr" presetSubtype="8"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21"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02787" y="534847"/>
            <a:ext cx="959144" cy="906733"/>
            <a:chOff x="168729" y="101037"/>
            <a:chExt cx="799287" cy="755611"/>
          </a:xfrm>
        </p:grpSpPr>
        <p:grpSp>
          <p:nvGrpSpPr>
            <p:cNvPr id="6" name="组合 5"/>
            <p:cNvGrpSpPr/>
            <p:nvPr/>
          </p:nvGrpSpPr>
          <p:grpSpPr>
            <a:xfrm>
              <a:off x="168729" y="101037"/>
              <a:ext cx="799287" cy="755611"/>
              <a:chOff x="2759425" y="1932990"/>
              <a:chExt cx="799287" cy="755611"/>
            </a:xfrm>
          </p:grpSpPr>
          <p:sp>
            <p:nvSpPr>
              <p:cNvPr id="8" name="椭圆 7"/>
              <p:cNvSpPr>
                <a:spLocks/>
              </p:cNvSpPr>
              <p:nvPr/>
            </p:nvSpPr>
            <p:spPr bwMode="auto">
              <a:xfrm rot="10800000">
                <a:off x="2759426" y="1949921"/>
                <a:ext cx="799286" cy="717940"/>
              </a:xfrm>
              <a:prstGeom prst="ellipse">
                <a:avLst/>
              </a:prstGeom>
              <a:solidFill>
                <a:srgbClr val="404040"/>
              </a:solidFill>
              <a:ln w="19050">
                <a:noFill/>
              </a:ln>
              <a:effectLst>
                <a:innerShdw blurRad="101600" dist="63500" dir="2700000">
                  <a:prstClr val="black">
                    <a:alpha val="50000"/>
                  </a:prstClr>
                </a:innerShdw>
              </a:effectLst>
            </p:spPr>
            <p:txBody>
              <a:bodyPr vert="horz" wrap="square" lIns="109728" tIns="54864" rIns="109728" bIns="54864" numCol="1" anchor="t" anchorCtr="0" compatLnSpc="1">
                <a:prstTxWarp prst="textNoShape">
                  <a:avLst/>
                </a:prstTxWarp>
                <a:noAutofit/>
              </a:bodyPr>
              <a:lstStyle/>
              <a:p>
                <a:endParaRPr lang="zh-CN" altLang="en-US" sz="2160" dirty="0">
                  <a:ea typeface="微软雅黑" panose="020B0503020204020204" pitchFamily="34" charset="-122"/>
                </a:endParaRPr>
              </a:p>
            </p:txBody>
          </p:sp>
          <p:sp>
            <p:nvSpPr>
              <p:cNvPr id="9" name="椭圆 8"/>
              <p:cNvSpPr/>
              <p:nvPr/>
            </p:nvSpPr>
            <p:spPr>
              <a:xfrm>
                <a:off x="2759425" y="1932990"/>
                <a:ext cx="799287" cy="751802"/>
              </a:xfrm>
              <a:prstGeom prst="ellipse">
                <a:avLst/>
              </a:prstGeom>
              <a:solidFill>
                <a:srgbClr val="404040">
                  <a:alpha val="0"/>
                </a:srgbClr>
              </a:solidFill>
              <a:ln w="38100">
                <a:gradFill flip="none" rotWithShape="1">
                  <a:gsLst>
                    <a:gs pos="0">
                      <a:srgbClr val="F9F9F9"/>
                    </a:gs>
                    <a:gs pos="100000">
                      <a:schemeClr val="bg1">
                        <a:lumMod val="75000"/>
                      </a:schemeClr>
                    </a:gs>
                  </a:gsLst>
                  <a:lin ang="2700000" scaled="1"/>
                  <a:tileRect/>
                </a:gradFill>
              </a:ln>
              <a:effectLst/>
            </p:spPr>
            <p:txBody>
              <a:bodyPr vert="horz" wrap="square" lIns="109728" tIns="54864" rIns="109728" bIns="54864" numCol="1" anchor="t" anchorCtr="0" compatLnSpc="1">
                <a:prstTxWarp prst="textNoShape">
                  <a:avLst/>
                </a:prstTxWarp>
                <a:noAutofit/>
              </a:bodyPr>
              <a:lstStyle/>
              <a:p>
                <a:endParaRPr lang="zh-CN" altLang="en-US" sz="2160" dirty="0">
                  <a:ea typeface="微软雅黑" panose="020B0503020204020204" pitchFamily="34" charset="-122"/>
                </a:endParaRPr>
              </a:p>
            </p:txBody>
          </p:sp>
          <p:sp>
            <p:nvSpPr>
              <p:cNvPr id="10" name="椭圆 9"/>
              <p:cNvSpPr/>
              <p:nvPr/>
            </p:nvSpPr>
            <p:spPr>
              <a:xfrm>
                <a:off x="2771295" y="1942172"/>
                <a:ext cx="787417" cy="746429"/>
              </a:xfrm>
              <a:prstGeom prst="ellipse">
                <a:avLst/>
              </a:prstGeom>
              <a:solidFill>
                <a:srgbClr val="404040">
                  <a:alpha val="0"/>
                </a:srgbClr>
              </a:solidFill>
              <a:ln w="38100">
                <a:gradFill flip="none" rotWithShape="1">
                  <a:gsLst>
                    <a:gs pos="100000">
                      <a:schemeClr val="bg1"/>
                    </a:gs>
                    <a:gs pos="0">
                      <a:srgbClr val="B6B6B6"/>
                    </a:gs>
                  </a:gsLst>
                  <a:lin ang="2700000" scaled="1"/>
                  <a:tileRect/>
                </a:gradFill>
              </a:ln>
              <a:effectLst/>
            </p:spPr>
            <p:txBody>
              <a:bodyPr vert="horz" wrap="square" lIns="109728" tIns="54864" rIns="109728" bIns="54864" numCol="1" anchor="t" anchorCtr="0" compatLnSpc="1">
                <a:prstTxWarp prst="textNoShape">
                  <a:avLst/>
                </a:prstTxWarp>
                <a:noAutofit/>
              </a:bodyPr>
              <a:lstStyle/>
              <a:p>
                <a:endParaRPr lang="zh-CN" altLang="en-US" sz="2160" dirty="0">
                  <a:ea typeface="微软雅黑" panose="020B0503020204020204" pitchFamily="34" charset="-122"/>
                </a:endParaRPr>
              </a:p>
            </p:txBody>
          </p:sp>
        </p:grpSp>
        <p:pic>
          <p:nvPicPr>
            <p:cNvPr id="7" name="Picture 8" descr="C:\Users\ShiYanch\Desktop\PNG\System\White\MB_0006_back.png">
              <a:hlinkClick r:id="" action="ppaction://hlinkshowjump?jump=nextslide"/>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7453" t="21733" r="21541" b="25317"/>
            <a:stretch/>
          </p:blipFill>
          <p:spPr bwMode="auto">
            <a:xfrm rot="10800000">
              <a:off x="347578" y="294104"/>
              <a:ext cx="482414" cy="411748"/>
            </a:xfrm>
            <a:prstGeom prst="rect">
              <a:avLst/>
            </a:prstGeom>
            <a:noFill/>
            <a:effectLst>
              <a:innerShdw blurRad="38100" dist="12700" dir="13500000">
                <a:schemeClr val="bg1">
                  <a:lumMod val="65000"/>
                  <a:alpha val="50000"/>
                </a:schemeClr>
              </a:innerShdw>
            </a:effectLst>
            <a:extLst>
              <a:ext uri="{909E8E84-426E-40DD-AFC4-6F175D3DCCD1}">
                <a14:hiddenFill xmlns:a14="http://schemas.microsoft.com/office/drawing/2010/main">
                  <a:solidFill>
                    <a:srgbClr val="404040"/>
                  </a:solidFill>
                </a14:hiddenFill>
              </a:ext>
            </a:extLst>
          </p:spPr>
        </p:pic>
      </p:grpSp>
      <p:sp>
        <p:nvSpPr>
          <p:cNvPr id="11" name="矩形 10"/>
          <p:cNvSpPr/>
          <p:nvPr/>
        </p:nvSpPr>
        <p:spPr>
          <a:xfrm>
            <a:off x="1964442" y="1009532"/>
            <a:ext cx="9617959" cy="118341"/>
          </a:xfrm>
          <a:prstGeom prst="rect">
            <a:avLst/>
          </a:prstGeom>
          <a:solidFill>
            <a:srgbClr val="40404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zh-CN" altLang="en-US" sz="2160" dirty="0">
              <a:ea typeface="微软雅黑" panose="020B0503020204020204" pitchFamily="34" charset="-122"/>
            </a:endParaRPr>
          </a:p>
        </p:txBody>
      </p:sp>
      <p:grpSp>
        <p:nvGrpSpPr>
          <p:cNvPr id="12" name="组合 11"/>
          <p:cNvGrpSpPr/>
          <p:nvPr/>
        </p:nvGrpSpPr>
        <p:grpSpPr>
          <a:xfrm>
            <a:off x="1964441" y="145437"/>
            <a:ext cx="1987420" cy="787999"/>
            <a:chOff x="1129033" y="49188"/>
            <a:chExt cx="1656184" cy="656665"/>
          </a:xfrm>
        </p:grpSpPr>
        <p:sp>
          <p:nvSpPr>
            <p:cNvPr id="13" name="任意多边形 12"/>
            <p:cNvSpPr/>
            <p:nvPr/>
          </p:nvSpPr>
          <p:spPr>
            <a:xfrm>
              <a:off x="1129034" y="49188"/>
              <a:ext cx="1570758" cy="656665"/>
            </a:xfrm>
            <a:custGeom>
              <a:avLst/>
              <a:gdLst>
                <a:gd name="connsiteX0" fmla="*/ 347608 w 1390436"/>
                <a:gd name="connsiteY0" fmla="*/ 0 h 842499"/>
                <a:gd name="connsiteX1" fmla="*/ 1075798 w 1390436"/>
                <a:gd name="connsiteY1" fmla="*/ 0 h 842499"/>
                <a:gd name="connsiteX2" fmla="*/ 1075798 w 1390436"/>
                <a:gd name="connsiteY2" fmla="*/ 4029 h 842499"/>
                <a:gd name="connsiteX3" fmla="*/ 1112882 w 1390436"/>
                <a:gd name="connsiteY3" fmla="*/ 8559 h 842499"/>
                <a:gd name="connsiteX4" fmla="*/ 1390436 w 1390436"/>
                <a:gd name="connsiteY4" fmla="*/ 421250 h 842499"/>
                <a:gd name="connsiteX5" fmla="*/ 1112882 w 1390436"/>
                <a:gd name="connsiteY5" fmla="*/ 833941 h 842499"/>
                <a:gd name="connsiteX6" fmla="*/ 1075798 w 1390436"/>
                <a:gd name="connsiteY6" fmla="*/ 838471 h 842499"/>
                <a:gd name="connsiteX7" fmla="*/ 1075798 w 1390436"/>
                <a:gd name="connsiteY7" fmla="*/ 842497 h 842499"/>
                <a:gd name="connsiteX8" fmla="*/ 1042843 w 1390436"/>
                <a:gd name="connsiteY8" fmla="*/ 842497 h 842499"/>
                <a:gd name="connsiteX9" fmla="*/ 1042827 w 1390436"/>
                <a:gd name="connsiteY9" fmla="*/ 842499 h 842499"/>
                <a:gd name="connsiteX10" fmla="*/ 1042811 w 1390436"/>
                <a:gd name="connsiteY10" fmla="*/ 842497 h 842499"/>
                <a:gd name="connsiteX11" fmla="*/ 347625 w 1390436"/>
                <a:gd name="connsiteY11" fmla="*/ 842497 h 842499"/>
                <a:gd name="connsiteX12" fmla="*/ 347609 w 1390436"/>
                <a:gd name="connsiteY12" fmla="*/ 842499 h 842499"/>
                <a:gd name="connsiteX13" fmla="*/ 0 w 1390436"/>
                <a:gd name="connsiteY13" fmla="*/ 421250 h 842499"/>
                <a:gd name="connsiteX14" fmla="*/ 277554 w 1390436"/>
                <a:gd name="connsiteY14" fmla="*/ 8559 h 842499"/>
                <a:gd name="connsiteX15" fmla="*/ 347608 w 1390436"/>
                <a:gd name="connsiteY15" fmla="*/ 1 h 84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0436" h="842499">
                  <a:moveTo>
                    <a:pt x="347608" y="0"/>
                  </a:moveTo>
                  <a:lnTo>
                    <a:pt x="1075798" y="0"/>
                  </a:lnTo>
                  <a:lnTo>
                    <a:pt x="1075798" y="4029"/>
                  </a:lnTo>
                  <a:lnTo>
                    <a:pt x="1112882" y="8559"/>
                  </a:lnTo>
                  <a:cubicBezTo>
                    <a:pt x="1271282" y="47839"/>
                    <a:pt x="1390436" y="217682"/>
                    <a:pt x="1390436" y="421250"/>
                  </a:cubicBezTo>
                  <a:cubicBezTo>
                    <a:pt x="1390436" y="624818"/>
                    <a:pt x="1271282" y="794661"/>
                    <a:pt x="1112882" y="833941"/>
                  </a:cubicBezTo>
                  <a:lnTo>
                    <a:pt x="1075798" y="838471"/>
                  </a:lnTo>
                  <a:lnTo>
                    <a:pt x="1075798" y="842497"/>
                  </a:lnTo>
                  <a:lnTo>
                    <a:pt x="1042843" y="842497"/>
                  </a:lnTo>
                  <a:lnTo>
                    <a:pt x="1042827" y="842499"/>
                  </a:lnTo>
                  <a:lnTo>
                    <a:pt x="1042811" y="842497"/>
                  </a:lnTo>
                  <a:lnTo>
                    <a:pt x="347625" y="842497"/>
                  </a:lnTo>
                  <a:lnTo>
                    <a:pt x="347609" y="842499"/>
                  </a:lnTo>
                  <a:cubicBezTo>
                    <a:pt x="155630" y="842499"/>
                    <a:pt x="0" y="653899"/>
                    <a:pt x="0" y="421250"/>
                  </a:cubicBezTo>
                  <a:cubicBezTo>
                    <a:pt x="0" y="217682"/>
                    <a:pt x="119154" y="47839"/>
                    <a:pt x="277554" y="8559"/>
                  </a:cubicBezTo>
                  <a:lnTo>
                    <a:pt x="347608" y="1"/>
                  </a:lnTo>
                  <a:close/>
                </a:path>
              </a:pathLst>
            </a:custGeom>
            <a:solidFill>
              <a:srgbClr val="404040"/>
            </a:solidFill>
            <a:ln>
              <a:noFill/>
            </a:ln>
            <a:effectLst>
              <a:innerShdw blurRad="76200" dist="63500" dir="13500000">
                <a:schemeClr val="tx1">
                  <a:lumMod val="85000"/>
                  <a:lumOff val="1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60" dirty="0">
                <a:solidFill>
                  <a:prstClr val="white"/>
                </a:solidFill>
                <a:ea typeface="微软雅黑" panose="020B0503020204020204" pitchFamily="34" charset="-122"/>
              </a:endParaRPr>
            </a:p>
          </p:txBody>
        </p:sp>
        <p:sp>
          <p:nvSpPr>
            <p:cNvPr id="14" name="TextBox 11"/>
            <p:cNvSpPr txBox="1"/>
            <p:nvPr/>
          </p:nvSpPr>
          <p:spPr>
            <a:xfrm>
              <a:off x="1129033" y="192855"/>
              <a:ext cx="1656184" cy="353943"/>
            </a:xfrm>
            <a:prstGeom prst="rect">
              <a:avLst/>
            </a:prstGeom>
            <a:noFill/>
          </p:spPr>
          <p:txBody>
            <a:bodyPr wrap="square" rtlCol="0">
              <a:spAutoFit/>
            </a:bodyPr>
            <a:lstStyle/>
            <a:p>
              <a:pPr algn="ctr"/>
              <a:r>
                <a:rPr lang="zh-TW" altLang="en-US" sz="2160" dirty="0">
                  <a:solidFill>
                    <a:schemeClr val="bg1"/>
                  </a:solidFill>
                  <a:latin typeface="方正粗倩简体" panose="03000509000000000000" pitchFamily="65" charset="-122"/>
                  <a:ea typeface="方正粗倩简体" panose="03000509000000000000" pitchFamily="65" charset="-122"/>
                </a:rPr>
                <a:t>研究目的</a:t>
              </a:r>
              <a:endParaRPr lang="zh-CN" altLang="en-US" sz="2160" dirty="0">
                <a:solidFill>
                  <a:schemeClr val="bg1"/>
                </a:solidFill>
                <a:latin typeface="方正粗倩简体" panose="03000509000000000000" pitchFamily="65" charset="-122"/>
                <a:ea typeface="方正粗倩简体" panose="03000509000000000000" pitchFamily="65" charset="-122"/>
              </a:endParaRPr>
            </a:p>
          </p:txBody>
        </p:sp>
      </p:grpSp>
      <p:grpSp>
        <p:nvGrpSpPr>
          <p:cNvPr id="213" name="组合 212"/>
          <p:cNvGrpSpPr>
            <a:grpSpLocks/>
          </p:cNvGrpSpPr>
          <p:nvPr/>
        </p:nvGrpSpPr>
        <p:grpSpPr bwMode="auto">
          <a:xfrm>
            <a:off x="4163485" y="1873251"/>
            <a:ext cx="3975100" cy="4984749"/>
            <a:chOff x="2977484" y="1071882"/>
            <a:chExt cx="3246853" cy="4071617"/>
          </a:xfrm>
        </p:grpSpPr>
        <p:pic>
          <p:nvPicPr>
            <p:cNvPr id="21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7484" y="1071882"/>
              <a:ext cx="3246853" cy="407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Rectangle 5"/>
            <p:cNvSpPr/>
            <p:nvPr/>
          </p:nvSpPr>
          <p:spPr>
            <a:xfrm>
              <a:off x="3402791" y="1409022"/>
              <a:ext cx="2066021" cy="274034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16">
                <a:defRPr/>
              </a:pPr>
              <a:endParaRPr lang="en-US" sz="1351"/>
            </a:p>
          </p:txBody>
        </p:sp>
      </p:grpSp>
      <p:grpSp>
        <p:nvGrpSpPr>
          <p:cNvPr id="216" name="组合 215"/>
          <p:cNvGrpSpPr>
            <a:grpSpLocks/>
          </p:cNvGrpSpPr>
          <p:nvPr/>
        </p:nvGrpSpPr>
        <p:grpSpPr bwMode="auto">
          <a:xfrm>
            <a:off x="8138585" y="2538891"/>
            <a:ext cx="2842684" cy="1424568"/>
            <a:chOff x="6597339" y="1985092"/>
            <a:chExt cx="2133080" cy="1067528"/>
          </a:xfrm>
        </p:grpSpPr>
        <p:grpSp>
          <p:nvGrpSpPr>
            <p:cNvPr id="217" name="Group 84"/>
            <p:cNvGrpSpPr>
              <a:grpSpLocks noChangeAspect="1"/>
            </p:cNvGrpSpPr>
            <p:nvPr/>
          </p:nvGrpSpPr>
          <p:grpSpPr>
            <a:xfrm>
              <a:off x="6597339" y="1985092"/>
              <a:ext cx="432000" cy="432000"/>
              <a:chOff x="7275513" y="5302250"/>
              <a:chExt cx="1012825" cy="1012825"/>
            </a:xfrm>
            <a:solidFill>
              <a:schemeClr val="accent1"/>
            </a:solidFill>
          </p:grpSpPr>
          <p:sp>
            <p:nvSpPr>
              <p:cNvPr id="219"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defTabSz="914316">
                  <a:defRPr/>
                </a:pPr>
                <a:endParaRPr lang="id-ID" sz="1351"/>
              </a:p>
            </p:txBody>
          </p:sp>
          <p:sp>
            <p:nvSpPr>
              <p:cNvPr id="220"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defTabSz="914316">
                  <a:defRPr/>
                </a:pPr>
                <a:endParaRPr lang="id-ID" sz="1351"/>
              </a:p>
            </p:txBody>
          </p:sp>
        </p:grpSp>
        <p:sp>
          <p:nvSpPr>
            <p:cNvPr id="218" name="Text Box 10"/>
            <p:cNvSpPr txBox="1">
              <a:spLocks noChangeArrowheads="1"/>
            </p:cNvSpPr>
            <p:nvPr/>
          </p:nvSpPr>
          <p:spPr bwMode="auto">
            <a:xfrm>
              <a:off x="7124653" y="2008885"/>
              <a:ext cx="1605766" cy="1043735"/>
            </a:xfrm>
            <a:prstGeom prst="rect">
              <a:avLst/>
            </a:prstGeom>
            <a:noFill/>
            <a:ln w="9525">
              <a:noFill/>
              <a:miter lim="800000"/>
              <a:headEnd/>
              <a:tailEnd/>
            </a:ln>
          </p:spPr>
          <p:txBody>
            <a:bodyPr lIns="60960" tIns="30480" rIns="60960" bIns="30480">
              <a:spAutoFit/>
            </a:bodyPr>
            <a:lstStyle/>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３</a:t>
              </a:r>
              <a:r>
                <a:rPr lang="en-US" altLang="zh-TW" sz="1467" dirty="0">
                  <a:solidFill>
                    <a:schemeClr val="tx1">
                      <a:lumMod val="95000"/>
                      <a:lumOff val="5000"/>
                    </a:schemeClr>
                  </a:solidFill>
                  <a:ea typeface="Open Sans" pitchFamily="34" charset="0"/>
                  <a:cs typeface="Open Sans" pitchFamily="34" charset="0"/>
                </a:rPr>
                <a:t>.</a:t>
              </a:r>
              <a:r>
                <a:rPr lang="zh-TW" altLang="en-US" sz="1467" dirty="0">
                  <a:solidFill>
                    <a:schemeClr val="tx1">
                      <a:lumMod val="95000"/>
                      <a:lumOff val="5000"/>
                    </a:schemeClr>
                  </a:solidFill>
                  <a:ea typeface="Open Sans" pitchFamily="34" charset="0"/>
                  <a:cs typeface="Open Sans" pitchFamily="34" charset="0"/>
                </a:rPr>
                <a:t>因為只是＂偵測＂本</a:t>
              </a:r>
              <a:endParaRPr lang="en-US" altLang="zh-TW" sz="1467" dirty="0">
                <a:solidFill>
                  <a:schemeClr val="tx1">
                    <a:lumMod val="95000"/>
                    <a:lumOff val="5000"/>
                  </a:schemeClr>
                </a:solidFill>
                <a:ea typeface="Open Sans" pitchFamily="34" charset="0"/>
                <a:cs typeface="Open Sans" pitchFamily="34" charset="0"/>
              </a:endParaRPr>
            </a:p>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      身是沒有意義的，所  </a:t>
              </a:r>
              <a:endParaRPr lang="en-US" altLang="zh-TW" sz="1467" dirty="0">
                <a:solidFill>
                  <a:schemeClr val="tx1">
                    <a:lumMod val="95000"/>
                    <a:lumOff val="5000"/>
                  </a:schemeClr>
                </a:solidFill>
                <a:ea typeface="Open Sans" pitchFamily="34" charset="0"/>
                <a:cs typeface="Open Sans" pitchFamily="34" charset="0"/>
              </a:endParaRPr>
            </a:p>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      以必需還要能＂對實</a:t>
              </a:r>
              <a:endParaRPr lang="en-US" altLang="zh-TW" sz="1467" dirty="0">
                <a:solidFill>
                  <a:schemeClr val="tx1">
                    <a:lumMod val="95000"/>
                    <a:lumOff val="5000"/>
                  </a:schemeClr>
                </a:solidFill>
                <a:ea typeface="Open Sans" pitchFamily="34" charset="0"/>
                <a:cs typeface="Open Sans" pitchFamily="34" charset="0"/>
              </a:endParaRPr>
            </a:p>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      體進行干涉“以達到 </a:t>
              </a:r>
              <a:endParaRPr lang="en-US" altLang="zh-TW" sz="1467" dirty="0">
                <a:solidFill>
                  <a:schemeClr val="tx1">
                    <a:lumMod val="95000"/>
                    <a:lumOff val="5000"/>
                  </a:schemeClr>
                </a:solidFill>
                <a:ea typeface="Open Sans" pitchFamily="34" charset="0"/>
                <a:cs typeface="Open Sans" pitchFamily="34" charset="0"/>
              </a:endParaRPr>
            </a:p>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     ＂非藥物介入措施＂</a:t>
              </a:r>
              <a:endParaRPr lang="zh-CN" altLang="en-US" sz="400" dirty="0">
                <a:solidFill>
                  <a:schemeClr val="tx1">
                    <a:lumMod val="95000"/>
                    <a:lumOff val="5000"/>
                  </a:schemeClr>
                </a:solidFill>
                <a:latin typeface="微软雅黑" pitchFamily="34" charset="-122"/>
                <a:ea typeface="微软雅黑" panose="020B0503020204020204" pitchFamily="34" charset="-122"/>
              </a:endParaRPr>
            </a:p>
          </p:txBody>
        </p:sp>
      </p:grpSp>
      <p:grpSp>
        <p:nvGrpSpPr>
          <p:cNvPr id="221" name="组合 220"/>
          <p:cNvGrpSpPr>
            <a:grpSpLocks/>
          </p:cNvGrpSpPr>
          <p:nvPr/>
        </p:nvGrpSpPr>
        <p:grpSpPr bwMode="auto">
          <a:xfrm>
            <a:off x="8138585" y="4088153"/>
            <a:ext cx="2861733" cy="1927487"/>
            <a:chOff x="6597339" y="3205806"/>
            <a:chExt cx="2145995" cy="1444912"/>
          </a:xfrm>
        </p:grpSpPr>
        <p:grpSp>
          <p:nvGrpSpPr>
            <p:cNvPr id="222" name="Group 92"/>
            <p:cNvGrpSpPr>
              <a:grpSpLocks noChangeAspect="1"/>
            </p:cNvGrpSpPr>
            <p:nvPr/>
          </p:nvGrpSpPr>
          <p:grpSpPr>
            <a:xfrm>
              <a:off x="6597339" y="3205806"/>
              <a:ext cx="432000" cy="432833"/>
              <a:chOff x="4427538" y="3192463"/>
              <a:chExt cx="823913" cy="825500"/>
            </a:xfrm>
            <a:solidFill>
              <a:schemeClr val="accent1"/>
            </a:solidFill>
          </p:grpSpPr>
          <p:sp>
            <p:nvSpPr>
              <p:cNvPr id="224" name="Oval 23"/>
              <p:cNvSpPr>
                <a:spLocks noChangeArrowheads="1"/>
              </p:cNvSpPr>
              <p:nvPr/>
            </p:nvSpPr>
            <p:spPr bwMode="auto">
              <a:xfrm>
                <a:off x="4813301" y="3825875"/>
                <a:ext cx="57150" cy="5715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defTabSz="914316">
                  <a:defRPr/>
                </a:pPr>
                <a:endParaRPr lang="id-ID" sz="800"/>
              </a:p>
            </p:txBody>
          </p:sp>
          <p:sp>
            <p:nvSpPr>
              <p:cNvPr id="225" name="Rectangle 24"/>
              <p:cNvSpPr>
                <a:spLocks noChangeArrowheads="1"/>
              </p:cNvSpPr>
              <p:nvPr/>
            </p:nvSpPr>
            <p:spPr bwMode="auto">
              <a:xfrm>
                <a:off x="4784726" y="3352800"/>
                <a:ext cx="115888" cy="15875"/>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defTabSz="914316">
                  <a:defRPr/>
                </a:pPr>
                <a:endParaRPr lang="id-ID" sz="800"/>
              </a:p>
            </p:txBody>
          </p:sp>
          <p:sp>
            <p:nvSpPr>
              <p:cNvPr id="226"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defTabSz="914316">
                  <a:defRPr/>
                </a:pPr>
                <a:endParaRPr lang="id-ID" sz="800"/>
              </a:p>
            </p:txBody>
          </p:sp>
          <p:sp>
            <p:nvSpPr>
              <p:cNvPr id="227"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defTabSz="914316">
                  <a:defRPr/>
                </a:pPr>
                <a:endParaRPr lang="id-ID" sz="800"/>
              </a:p>
            </p:txBody>
          </p:sp>
          <p:sp>
            <p:nvSpPr>
              <p:cNvPr id="228" name="Rectangle 27"/>
              <p:cNvSpPr>
                <a:spLocks noChangeArrowheads="1"/>
              </p:cNvSpPr>
              <p:nvPr/>
            </p:nvSpPr>
            <p:spPr bwMode="auto">
              <a:xfrm>
                <a:off x="4710113" y="3397250"/>
                <a:ext cx="265113" cy="400050"/>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defTabSz="914316">
                  <a:defRPr/>
                </a:pPr>
                <a:endParaRPr lang="id-ID" sz="800"/>
              </a:p>
            </p:txBody>
          </p:sp>
        </p:grpSp>
        <p:sp>
          <p:nvSpPr>
            <p:cNvPr id="223" name="Text Box 10"/>
            <p:cNvSpPr txBox="1">
              <a:spLocks noChangeArrowheads="1"/>
            </p:cNvSpPr>
            <p:nvPr/>
          </p:nvSpPr>
          <p:spPr bwMode="auto">
            <a:xfrm>
              <a:off x="7137012" y="3289902"/>
              <a:ext cx="1606322" cy="1360816"/>
            </a:xfrm>
            <a:prstGeom prst="rect">
              <a:avLst/>
            </a:prstGeom>
            <a:noFill/>
            <a:ln w="9525">
              <a:noFill/>
              <a:miter lim="800000"/>
              <a:headEnd/>
              <a:tailEnd/>
            </a:ln>
          </p:spPr>
          <p:txBody>
            <a:bodyPr lIns="60960" tIns="30480" rIns="60960" bIns="30480">
              <a:spAutoFit/>
            </a:bodyPr>
            <a:lstStyle/>
            <a:p>
              <a:pPr defTabSz="1450940">
                <a:lnSpc>
                  <a:spcPct val="120000"/>
                </a:lnSpc>
                <a:defRPr/>
              </a:pPr>
              <a:r>
                <a:rPr lang="zh-TW" altLang="en-US" sz="1200" dirty="0">
                  <a:solidFill>
                    <a:schemeClr val="tx1">
                      <a:lumMod val="95000"/>
                      <a:lumOff val="5000"/>
                    </a:schemeClr>
                  </a:solidFill>
                  <a:ea typeface="Open Sans" pitchFamily="34" charset="0"/>
                  <a:cs typeface="Open Sans" pitchFamily="34" charset="0"/>
                </a:rPr>
                <a:t>４</a:t>
              </a:r>
              <a:r>
                <a:rPr lang="en-US" altLang="zh-TW" sz="1200" dirty="0">
                  <a:solidFill>
                    <a:schemeClr val="tx1">
                      <a:lumMod val="95000"/>
                      <a:lumOff val="5000"/>
                    </a:schemeClr>
                  </a:solidFill>
                  <a:ea typeface="Open Sans" pitchFamily="34" charset="0"/>
                  <a:cs typeface="Open Sans" pitchFamily="34" charset="0"/>
                </a:rPr>
                <a:t>.</a:t>
              </a:r>
              <a:r>
                <a:rPr lang="zh-TW" altLang="en-US" sz="1200" dirty="0">
                  <a:solidFill>
                    <a:schemeClr val="tx1">
                      <a:lumMod val="95000"/>
                      <a:lumOff val="5000"/>
                    </a:schemeClr>
                  </a:solidFill>
                  <a:ea typeface="Open Sans" pitchFamily="34" charset="0"/>
                  <a:cs typeface="Open Sans" pitchFamily="34" charset="0"/>
                </a:rPr>
                <a:t>所以預計會呈現的功能為：</a:t>
              </a:r>
            </a:p>
            <a:p>
              <a:pPr marL="171450" indent="-171450" defTabSz="1450940">
                <a:lnSpc>
                  <a:spcPct val="120000"/>
                </a:lnSpc>
                <a:buFont typeface="Arial" panose="020B0604020202020204" pitchFamily="34" charset="0"/>
                <a:buChar char="•"/>
                <a:defRPr/>
              </a:pPr>
              <a:r>
                <a:rPr lang="zh-TW" altLang="en-US" sz="1200" dirty="0">
                  <a:solidFill>
                    <a:schemeClr val="tx1">
                      <a:lumMod val="95000"/>
                      <a:lumOff val="5000"/>
                    </a:schemeClr>
                  </a:solidFill>
                  <a:ea typeface="Open Sans" pitchFamily="34" charset="0"/>
                  <a:cs typeface="Open Sans" pitchFamily="34" charset="0"/>
                </a:rPr>
                <a:t>對人臉的辨識</a:t>
              </a:r>
            </a:p>
            <a:p>
              <a:pPr marL="171450" indent="-171450" defTabSz="1450940">
                <a:lnSpc>
                  <a:spcPct val="120000"/>
                </a:lnSpc>
                <a:buFont typeface="Arial" panose="020B0604020202020204" pitchFamily="34" charset="0"/>
                <a:buChar char="•"/>
                <a:defRPr/>
              </a:pPr>
              <a:r>
                <a:rPr lang="zh-TW" altLang="en-US" sz="1200" dirty="0">
                  <a:solidFill>
                    <a:schemeClr val="tx1">
                      <a:lumMod val="95000"/>
                      <a:lumOff val="5000"/>
                    </a:schemeClr>
                  </a:solidFill>
                  <a:ea typeface="Open Sans" pitchFamily="34" charset="0"/>
                  <a:cs typeface="Open Sans" pitchFamily="34" charset="0"/>
                </a:rPr>
                <a:t>基於對人臉的辨識之上的對口罩的辨識</a:t>
              </a:r>
            </a:p>
            <a:p>
              <a:pPr marL="171450" indent="-171450" defTabSz="1450940">
                <a:lnSpc>
                  <a:spcPct val="120000"/>
                </a:lnSpc>
                <a:buFont typeface="Arial" panose="020B0604020202020204" pitchFamily="34" charset="0"/>
                <a:buChar char="•"/>
                <a:defRPr/>
              </a:pPr>
              <a:r>
                <a:rPr lang="zh-TW" altLang="en-US" sz="1200" dirty="0">
                  <a:solidFill>
                    <a:schemeClr val="tx1">
                      <a:lumMod val="95000"/>
                      <a:lumOff val="5000"/>
                    </a:schemeClr>
                  </a:solidFill>
                  <a:ea typeface="Open Sans" pitchFamily="34" charset="0"/>
                  <a:cs typeface="Open Sans" pitchFamily="34" charset="0"/>
                </a:rPr>
                <a:t>在上述功能執行之後對目標人物進行有無口罩時的警示行為</a:t>
              </a:r>
            </a:p>
            <a:p>
              <a:pPr defTabSz="1450940">
                <a:lnSpc>
                  <a:spcPct val="120000"/>
                </a:lnSpc>
                <a:defRPr/>
              </a:pPr>
              <a:r>
                <a:rPr lang="zh-TW" altLang="en-US" sz="1200" dirty="0">
                  <a:solidFill>
                    <a:schemeClr val="tx1">
                      <a:lumMod val="95000"/>
                      <a:lumOff val="5000"/>
                    </a:schemeClr>
                  </a:solidFill>
                  <a:ea typeface="Open Sans" pitchFamily="34" charset="0"/>
                  <a:cs typeface="Open Sans" pitchFamily="34" charset="0"/>
                </a:rPr>
                <a:t>　　　　　。</a:t>
              </a:r>
              <a:endParaRPr lang="zh-CN" altLang="en-US" sz="200" dirty="0">
                <a:solidFill>
                  <a:schemeClr val="tx1">
                    <a:lumMod val="95000"/>
                    <a:lumOff val="5000"/>
                  </a:schemeClr>
                </a:solidFill>
                <a:latin typeface="微软雅黑" pitchFamily="34" charset="-122"/>
                <a:ea typeface="微软雅黑" panose="020B0503020204020204" pitchFamily="34" charset="-122"/>
              </a:endParaRPr>
            </a:p>
          </p:txBody>
        </p:sp>
      </p:grpSp>
      <p:grpSp>
        <p:nvGrpSpPr>
          <p:cNvPr id="229" name="组合 228"/>
          <p:cNvGrpSpPr>
            <a:grpSpLocks/>
          </p:cNvGrpSpPr>
          <p:nvPr/>
        </p:nvGrpSpPr>
        <p:grpSpPr bwMode="auto">
          <a:xfrm>
            <a:off x="825500" y="2584279"/>
            <a:ext cx="2933700" cy="630895"/>
            <a:chOff x="189578" y="1980213"/>
            <a:chExt cx="2200182" cy="473196"/>
          </a:xfrm>
        </p:grpSpPr>
        <p:sp>
          <p:nvSpPr>
            <p:cNvPr id="230" name="Freeform 31"/>
            <p:cNvSpPr>
              <a:spLocks noChangeAspect="1" noEditPoints="1"/>
            </p:cNvSpPr>
            <p:nvPr/>
          </p:nvSpPr>
          <p:spPr bwMode="auto">
            <a:xfrm>
              <a:off x="1957760" y="1980213"/>
              <a:ext cx="432000" cy="432851"/>
            </a:xfrm>
            <a:custGeom>
              <a:avLst/>
              <a:gdLst>
                <a:gd name="T0" fmla="*/ 216000 w 280"/>
                <a:gd name="T1" fmla="*/ 0 h 280"/>
                <a:gd name="T2" fmla="*/ 0 w 280"/>
                <a:gd name="T3" fmla="*/ 216426 h 280"/>
                <a:gd name="T4" fmla="*/ 216000 w 280"/>
                <a:gd name="T5" fmla="*/ 432851 h 280"/>
                <a:gd name="T6" fmla="*/ 432000 w 280"/>
                <a:gd name="T7" fmla="*/ 216426 h 280"/>
                <a:gd name="T8" fmla="*/ 216000 w 280"/>
                <a:gd name="T9" fmla="*/ 0 h 280"/>
                <a:gd name="T10" fmla="*/ 285429 w 280"/>
                <a:gd name="T11" fmla="*/ 106667 h 280"/>
                <a:gd name="T12" fmla="*/ 325543 w 280"/>
                <a:gd name="T13" fmla="*/ 146860 h 280"/>
                <a:gd name="T14" fmla="*/ 285429 w 280"/>
                <a:gd name="T15" fmla="*/ 188599 h 280"/>
                <a:gd name="T16" fmla="*/ 268457 w 280"/>
                <a:gd name="T17" fmla="*/ 183962 h 280"/>
                <a:gd name="T18" fmla="*/ 243771 w 280"/>
                <a:gd name="T19" fmla="*/ 146860 h 280"/>
                <a:gd name="T20" fmla="*/ 285429 w 280"/>
                <a:gd name="T21" fmla="*/ 106667 h 280"/>
                <a:gd name="T22" fmla="*/ 217543 w 280"/>
                <a:gd name="T23" fmla="*/ 148406 h 280"/>
                <a:gd name="T24" fmla="*/ 257657 w 280"/>
                <a:gd name="T25" fmla="*/ 190145 h 280"/>
                <a:gd name="T26" fmla="*/ 217543 w 280"/>
                <a:gd name="T27" fmla="*/ 230339 h 280"/>
                <a:gd name="T28" fmla="*/ 177429 w 280"/>
                <a:gd name="T29" fmla="*/ 190145 h 280"/>
                <a:gd name="T30" fmla="*/ 217543 w 280"/>
                <a:gd name="T31" fmla="*/ 148406 h 280"/>
                <a:gd name="T32" fmla="*/ 146571 w 280"/>
                <a:gd name="T33" fmla="*/ 106667 h 280"/>
                <a:gd name="T34" fmla="*/ 186686 w 280"/>
                <a:gd name="T35" fmla="*/ 146860 h 280"/>
                <a:gd name="T36" fmla="*/ 186686 w 280"/>
                <a:gd name="T37" fmla="*/ 149952 h 280"/>
                <a:gd name="T38" fmla="*/ 168171 w 280"/>
                <a:gd name="T39" fmla="*/ 182416 h 280"/>
                <a:gd name="T40" fmla="*/ 146571 w 280"/>
                <a:gd name="T41" fmla="*/ 188599 h 280"/>
                <a:gd name="T42" fmla="*/ 104914 w 280"/>
                <a:gd name="T43" fmla="*/ 146860 h 280"/>
                <a:gd name="T44" fmla="*/ 146571 w 280"/>
                <a:gd name="T45" fmla="*/ 106667 h 280"/>
                <a:gd name="T46" fmla="*/ 138857 w 280"/>
                <a:gd name="T47" fmla="*/ 298358 h 280"/>
                <a:gd name="T48" fmla="*/ 80229 w 280"/>
                <a:gd name="T49" fmla="*/ 287537 h 280"/>
                <a:gd name="T50" fmla="*/ 77143 w 280"/>
                <a:gd name="T51" fmla="*/ 285991 h 280"/>
                <a:gd name="T52" fmla="*/ 77143 w 280"/>
                <a:gd name="T53" fmla="*/ 285991 h 280"/>
                <a:gd name="T54" fmla="*/ 77143 w 280"/>
                <a:gd name="T55" fmla="*/ 242706 h 280"/>
                <a:gd name="T56" fmla="*/ 129600 w 280"/>
                <a:gd name="T57" fmla="*/ 191691 h 280"/>
                <a:gd name="T58" fmla="*/ 163543 w 280"/>
                <a:gd name="T59" fmla="*/ 191691 h 280"/>
                <a:gd name="T60" fmla="*/ 166629 w 280"/>
                <a:gd name="T61" fmla="*/ 191691 h 280"/>
                <a:gd name="T62" fmla="*/ 182057 w 280"/>
                <a:gd name="T63" fmla="*/ 225701 h 280"/>
                <a:gd name="T64" fmla="*/ 138857 w 280"/>
                <a:gd name="T65" fmla="*/ 285991 h 280"/>
                <a:gd name="T66" fmla="*/ 138857 w 280"/>
                <a:gd name="T67" fmla="*/ 298358 h 280"/>
                <a:gd name="T68" fmla="*/ 286971 w 280"/>
                <a:gd name="T69" fmla="*/ 327730 h 280"/>
                <a:gd name="T70" fmla="*/ 286971 w 280"/>
                <a:gd name="T71" fmla="*/ 327730 h 280"/>
                <a:gd name="T72" fmla="*/ 283886 w 280"/>
                <a:gd name="T73" fmla="*/ 329276 h 280"/>
                <a:gd name="T74" fmla="*/ 222171 w 280"/>
                <a:gd name="T75" fmla="*/ 340097 h 280"/>
                <a:gd name="T76" fmla="*/ 151200 w 280"/>
                <a:gd name="T77" fmla="*/ 329276 h 280"/>
                <a:gd name="T78" fmla="*/ 148114 w 280"/>
                <a:gd name="T79" fmla="*/ 327730 h 280"/>
                <a:gd name="T80" fmla="*/ 148114 w 280"/>
                <a:gd name="T81" fmla="*/ 327730 h 280"/>
                <a:gd name="T82" fmla="*/ 148114 w 280"/>
                <a:gd name="T83" fmla="*/ 285991 h 280"/>
                <a:gd name="T84" fmla="*/ 200571 w 280"/>
                <a:gd name="T85" fmla="*/ 233430 h 280"/>
                <a:gd name="T86" fmla="*/ 234514 w 280"/>
                <a:gd name="T87" fmla="*/ 233430 h 280"/>
                <a:gd name="T88" fmla="*/ 286971 w 280"/>
                <a:gd name="T89" fmla="*/ 285991 h 280"/>
                <a:gd name="T90" fmla="*/ 286971 w 280"/>
                <a:gd name="T91" fmla="*/ 327730 h 280"/>
                <a:gd name="T92" fmla="*/ 354857 w 280"/>
                <a:gd name="T93" fmla="*/ 285991 h 280"/>
                <a:gd name="T94" fmla="*/ 354857 w 280"/>
                <a:gd name="T95" fmla="*/ 285991 h 280"/>
                <a:gd name="T96" fmla="*/ 351771 w 280"/>
                <a:gd name="T97" fmla="*/ 287537 h 280"/>
                <a:gd name="T98" fmla="*/ 296229 w 280"/>
                <a:gd name="T99" fmla="*/ 298358 h 280"/>
                <a:gd name="T100" fmla="*/ 296229 w 280"/>
                <a:gd name="T101" fmla="*/ 285991 h 280"/>
                <a:gd name="T102" fmla="*/ 253029 w 280"/>
                <a:gd name="T103" fmla="*/ 225701 h 280"/>
                <a:gd name="T104" fmla="*/ 268457 w 280"/>
                <a:gd name="T105" fmla="*/ 191691 h 280"/>
                <a:gd name="T106" fmla="*/ 302400 w 280"/>
                <a:gd name="T107" fmla="*/ 191691 h 280"/>
                <a:gd name="T108" fmla="*/ 354857 w 280"/>
                <a:gd name="T109" fmla="*/ 242706 h 280"/>
                <a:gd name="T110" fmla="*/ 354857 w 280"/>
                <a:gd name="T111" fmla="*/ 285991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zh-CN" altLang="en-US" sz="2400" dirty="0">
                <a:ea typeface="微软雅黑" panose="020B0503020204020204" pitchFamily="34" charset="-122"/>
              </a:endParaRPr>
            </a:p>
          </p:txBody>
        </p:sp>
        <p:sp>
          <p:nvSpPr>
            <p:cNvPr id="231" name="Text Box 10"/>
            <p:cNvSpPr txBox="1">
              <a:spLocks noChangeArrowheads="1"/>
            </p:cNvSpPr>
            <p:nvPr/>
          </p:nvSpPr>
          <p:spPr bwMode="auto">
            <a:xfrm>
              <a:off x="189578" y="2018315"/>
              <a:ext cx="1606482" cy="435094"/>
            </a:xfrm>
            <a:prstGeom prst="rect">
              <a:avLst/>
            </a:prstGeom>
            <a:noFill/>
            <a:ln w="9525">
              <a:noFill/>
              <a:miter lim="800000"/>
              <a:headEnd/>
              <a:tailEnd/>
            </a:ln>
          </p:spPr>
          <p:txBody>
            <a:bodyPr lIns="60960" tIns="30480" rIns="60960" bIns="30480">
              <a:spAutoFit/>
            </a:bodyPr>
            <a:lstStyle/>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１</a:t>
              </a:r>
              <a:r>
                <a:rPr lang="en-US" altLang="zh-TW" sz="1467" dirty="0">
                  <a:solidFill>
                    <a:schemeClr val="tx1">
                      <a:lumMod val="95000"/>
                      <a:lumOff val="5000"/>
                    </a:schemeClr>
                  </a:solidFill>
                  <a:ea typeface="Open Sans" pitchFamily="34" charset="0"/>
                  <a:cs typeface="Open Sans" pitchFamily="34" charset="0"/>
                </a:rPr>
                <a:t>.</a:t>
              </a:r>
              <a:r>
                <a:rPr lang="zh-TW" altLang="en-US" sz="1467" dirty="0">
                  <a:solidFill>
                    <a:schemeClr val="tx1">
                      <a:lumMod val="95000"/>
                      <a:lumOff val="5000"/>
                    </a:schemeClr>
                  </a:solidFill>
                  <a:ea typeface="Open Sans" pitchFamily="34" charset="0"/>
                  <a:cs typeface="Open Sans" pitchFamily="34" charset="0"/>
                </a:rPr>
                <a:t>系統必須能先辨識出  </a:t>
              </a:r>
              <a:endParaRPr lang="en-US" altLang="zh-TW" sz="1467" dirty="0">
                <a:solidFill>
                  <a:schemeClr val="tx1">
                    <a:lumMod val="95000"/>
                    <a:lumOff val="5000"/>
                  </a:schemeClr>
                </a:solidFill>
                <a:ea typeface="Open Sans" pitchFamily="34" charset="0"/>
                <a:cs typeface="Open Sans" pitchFamily="34" charset="0"/>
              </a:endParaRPr>
            </a:p>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     人臉</a:t>
              </a:r>
              <a:endParaRPr lang="zh-CN" altLang="en-US" sz="400" dirty="0">
                <a:solidFill>
                  <a:schemeClr val="tx1">
                    <a:lumMod val="95000"/>
                    <a:lumOff val="5000"/>
                  </a:schemeClr>
                </a:solidFill>
                <a:latin typeface="微软雅黑" pitchFamily="34" charset="-122"/>
                <a:ea typeface="微软雅黑" panose="020B0503020204020204" pitchFamily="34" charset="-122"/>
              </a:endParaRPr>
            </a:p>
          </p:txBody>
        </p:sp>
      </p:grpSp>
      <p:grpSp>
        <p:nvGrpSpPr>
          <p:cNvPr id="232" name="组合 231"/>
          <p:cNvGrpSpPr>
            <a:grpSpLocks/>
          </p:cNvGrpSpPr>
          <p:nvPr/>
        </p:nvGrpSpPr>
        <p:grpSpPr bwMode="auto">
          <a:xfrm>
            <a:off x="825500" y="4070402"/>
            <a:ext cx="2933700" cy="947983"/>
            <a:chOff x="189578" y="3201419"/>
            <a:chExt cx="2200182" cy="711780"/>
          </a:xfrm>
        </p:grpSpPr>
        <p:sp>
          <p:nvSpPr>
            <p:cNvPr id="233" name="Freeform 45"/>
            <p:cNvSpPr>
              <a:spLocks noChangeAspect="1" noEditPoints="1"/>
            </p:cNvSpPr>
            <p:nvPr/>
          </p:nvSpPr>
          <p:spPr bwMode="auto">
            <a:xfrm>
              <a:off x="1957760" y="3201419"/>
              <a:ext cx="432000" cy="432698"/>
            </a:xfrm>
            <a:custGeom>
              <a:avLst/>
              <a:gdLst>
                <a:gd name="T0" fmla="*/ 0 w 342"/>
                <a:gd name="T1" fmla="*/ 216349 h 342"/>
                <a:gd name="T2" fmla="*/ 432000 w 342"/>
                <a:gd name="T3" fmla="*/ 216349 h 342"/>
                <a:gd name="T4" fmla="*/ 60632 w 342"/>
                <a:gd name="T5" fmla="*/ 177128 h 342"/>
                <a:gd name="T6" fmla="*/ 136421 w 342"/>
                <a:gd name="T7" fmla="*/ 207493 h 342"/>
                <a:gd name="T8" fmla="*/ 60632 w 342"/>
                <a:gd name="T9" fmla="*/ 177128 h 342"/>
                <a:gd name="T10" fmla="*/ 137684 w 342"/>
                <a:gd name="T11" fmla="*/ 216349 h 342"/>
                <a:gd name="T12" fmla="*/ 83368 w 342"/>
                <a:gd name="T13" fmla="*/ 264427 h 342"/>
                <a:gd name="T14" fmla="*/ 120000 w 342"/>
                <a:gd name="T15" fmla="*/ 358051 h 342"/>
                <a:gd name="T16" fmla="*/ 120000 w 342"/>
                <a:gd name="T17" fmla="*/ 309974 h 342"/>
                <a:gd name="T18" fmla="*/ 120000 w 342"/>
                <a:gd name="T19" fmla="*/ 358051 h 342"/>
                <a:gd name="T20" fmla="*/ 84632 w 342"/>
                <a:gd name="T21" fmla="*/ 273283 h 342"/>
                <a:gd name="T22" fmla="*/ 144000 w 342"/>
                <a:gd name="T23" fmla="*/ 302383 h 342"/>
                <a:gd name="T24" fmla="*/ 213474 w 342"/>
                <a:gd name="T25" fmla="*/ 302383 h 342"/>
                <a:gd name="T26" fmla="*/ 151579 w 342"/>
                <a:gd name="T27" fmla="*/ 273283 h 342"/>
                <a:gd name="T28" fmla="*/ 213474 w 342"/>
                <a:gd name="T29" fmla="*/ 302383 h 342"/>
                <a:gd name="T30" fmla="*/ 150316 w 342"/>
                <a:gd name="T31" fmla="*/ 264427 h 342"/>
                <a:gd name="T32" fmla="*/ 221053 w 342"/>
                <a:gd name="T33" fmla="*/ 216349 h 342"/>
                <a:gd name="T34" fmla="*/ 146526 w 342"/>
                <a:gd name="T35" fmla="*/ 207493 h 342"/>
                <a:gd name="T36" fmla="*/ 223579 w 342"/>
                <a:gd name="T37" fmla="*/ 177128 h 342"/>
                <a:gd name="T38" fmla="*/ 146526 w 342"/>
                <a:gd name="T39" fmla="*/ 207493 h 342"/>
                <a:gd name="T40" fmla="*/ 223579 w 342"/>
                <a:gd name="T41" fmla="*/ 334012 h 342"/>
                <a:gd name="T42" fmla="*/ 271579 w 342"/>
                <a:gd name="T43" fmla="*/ 334012 h 342"/>
                <a:gd name="T44" fmla="*/ 274105 w 342"/>
                <a:gd name="T45" fmla="*/ 302383 h 342"/>
                <a:gd name="T46" fmla="*/ 224842 w 342"/>
                <a:gd name="T47" fmla="*/ 273283 h 342"/>
                <a:gd name="T48" fmla="*/ 274105 w 342"/>
                <a:gd name="T49" fmla="*/ 302383 h 342"/>
                <a:gd name="T50" fmla="*/ 226105 w 342"/>
                <a:gd name="T51" fmla="*/ 264427 h 342"/>
                <a:gd name="T52" fmla="*/ 296842 w 342"/>
                <a:gd name="T53" fmla="*/ 216349 h 342"/>
                <a:gd name="T54" fmla="*/ 357474 w 342"/>
                <a:gd name="T55" fmla="*/ 159415 h 342"/>
                <a:gd name="T56" fmla="*/ 304421 w 342"/>
                <a:gd name="T57" fmla="*/ 188515 h 342"/>
                <a:gd name="T58" fmla="*/ 229895 w 342"/>
                <a:gd name="T59" fmla="*/ 207493 h 342"/>
                <a:gd name="T60" fmla="*/ 277895 w 342"/>
                <a:gd name="T61" fmla="*/ 177128 h 342"/>
                <a:gd name="T62" fmla="*/ 318316 w 342"/>
                <a:gd name="T63" fmla="*/ 135376 h 342"/>
                <a:gd name="T64" fmla="*/ 328421 w 342"/>
                <a:gd name="T65" fmla="*/ 130315 h 342"/>
                <a:gd name="T66" fmla="*/ 357474 w 342"/>
                <a:gd name="T67" fmla="*/ 159415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zh-CN" altLang="en-US" sz="2400" dirty="0">
                <a:ea typeface="微软雅黑" panose="020B0503020204020204" pitchFamily="34" charset="-122"/>
              </a:endParaRPr>
            </a:p>
          </p:txBody>
        </p:sp>
        <p:sp>
          <p:nvSpPr>
            <p:cNvPr id="234" name="Text Box 10"/>
            <p:cNvSpPr txBox="1">
              <a:spLocks noChangeArrowheads="1"/>
            </p:cNvSpPr>
            <p:nvPr/>
          </p:nvSpPr>
          <p:spPr bwMode="auto">
            <a:xfrm>
              <a:off x="189578" y="3271347"/>
              <a:ext cx="1615405" cy="641852"/>
            </a:xfrm>
            <a:prstGeom prst="rect">
              <a:avLst/>
            </a:prstGeom>
            <a:noFill/>
            <a:ln w="9525">
              <a:noFill/>
              <a:miter lim="800000"/>
              <a:headEnd/>
              <a:tailEnd/>
            </a:ln>
          </p:spPr>
          <p:txBody>
            <a:bodyPr wrap="square" lIns="60960" tIns="30480" rIns="60960" bIns="30480">
              <a:spAutoFit/>
            </a:bodyPr>
            <a:lstStyle/>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２</a:t>
              </a:r>
              <a:r>
                <a:rPr lang="en-US" altLang="zh-TW" sz="1467" dirty="0">
                  <a:solidFill>
                    <a:schemeClr val="tx1">
                      <a:lumMod val="95000"/>
                      <a:lumOff val="5000"/>
                    </a:schemeClr>
                  </a:solidFill>
                  <a:ea typeface="Open Sans" pitchFamily="34" charset="0"/>
                  <a:cs typeface="Open Sans" pitchFamily="34" charset="0"/>
                </a:rPr>
                <a:t>.</a:t>
              </a:r>
              <a:r>
                <a:rPr lang="zh-TW" altLang="en-US" sz="1467" dirty="0">
                  <a:solidFill>
                    <a:schemeClr val="tx1">
                      <a:lumMod val="95000"/>
                      <a:lumOff val="5000"/>
                    </a:schemeClr>
                  </a:solidFill>
                  <a:ea typeface="Open Sans" pitchFamily="34" charset="0"/>
                  <a:cs typeface="Open Sans" pitchFamily="34" charset="0"/>
                </a:rPr>
                <a:t> 再來必須能識別出各</a:t>
              </a:r>
              <a:endParaRPr lang="en-US" altLang="zh-TW" sz="1467" dirty="0">
                <a:solidFill>
                  <a:schemeClr val="tx1">
                    <a:lumMod val="95000"/>
                    <a:lumOff val="5000"/>
                  </a:schemeClr>
                </a:solidFill>
                <a:ea typeface="Open Sans" pitchFamily="34" charset="0"/>
                <a:cs typeface="Open Sans" pitchFamily="34" charset="0"/>
              </a:endParaRPr>
            </a:p>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      類口罩，如大小、外</a:t>
              </a:r>
              <a:endParaRPr lang="en-US" altLang="zh-TW" sz="1467" dirty="0">
                <a:solidFill>
                  <a:schemeClr val="tx1">
                    <a:lumMod val="95000"/>
                    <a:lumOff val="5000"/>
                  </a:schemeClr>
                </a:solidFill>
                <a:ea typeface="Open Sans" pitchFamily="34" charset="0"/>
                <a:cs typeface="Open Sans" pitchFamily="34" charset="0"/>
              </a:endParaRPr>
            </a:p>
            <a:p>
              <a:pPr defTabSz="1450940">
                <a:lnSpc>
                  <a:spcPct val="120000"/>
                </a:lnSpc>
                <a:defRPr/>
              </a:pPr>
              <a:r>
                <a:rPr lang="zh-TW" altLang="en-US" sz="1467" dirty="0">
                  <a:solidFill>
                    <a:schemeClr val="tx1">
                      <a:lumMod val="95000"/>
                      <a:lumOff val="5000"/>
                    </a:schemeClr>
                  </a:solidFill>
                  <a:ea typeface="Open Sans" pitchFamily="34" charset="0"/>
                  <a:cs typeface="Open Sans" pitchFamily="34" charset="0"/>
                </a:rPr>
                <a:t>      觀顏色</a:t>
              </a:r>
              <a:r>
                <a:rPr lang="en-US" altLang="zh-TW" sz="1467" dirty="0">
                  <a:solidFill>
                    <a:schemeClr val="tx1">
                      <a:lumMod val="95000"/>
                      <a:lumOff val="5000"/>
                    </a:schemeClr>
                  </a:solidFill>
                  <a:ea typeface="Open Sans" pitchFamily="34" charset="0"/>
                  <a:cs typeface="Open Sans" pitchFamily="34" charset="0"/>
                </a:rPr>
                <a:t>……</a:t>
              </a:r>
              <a:r>
                <a:rPr lang="zh-TW" altLang="en-US" sz="1467" dirty="0">
                  <a:solidFill>
                    <a:schemeClr val="tx1">
                      <a:lumMod val="95000"/>
                      <a:lumOff val="5000"/>
                    </a:schemeClr>
                  </a:solidFill>
                  <a:ea typeface="Open Sans" pitchFamily="34" charset="0"/>
                  <a:cs typeface="Open Sans" pitchFamily="34" charset="0"/>
                </a:rPr>
                <a:t>等等</a:t>
              </a:r>
              <a:endParaRPr lang="en-US" altLang="zh-CN" sz="1467" dirty="0">
                <a:solidFill>
                  <a:schemeClr val="tx1">
                    <a:lumMod val="95000"/>
                    <a:lumOff val="5000"/>
                  </a:schemeClr>
                </a:solidFill>
                <a:ea typeface="Open Sans" pitchFamily="34" charset="0"/>
                <a:cs typeface="Open Sans" pitchFamily="34" charset="0"/>
              </a:endParaRPr>
            </a:p>
          </p:txBody>
        </p:sp>
      </p:grpSp>
      <p:sp>
        <p:nvSpPr>
          <p:cNvPr id="36" name="TextBox 12">
            <a:extLst>
              <a:ext uri="{FF2B5EF4-FFF2-40B4-BE49-F238E27FC236}">
                <a16:creationId xmlns:a16="http://schemas.microsoft.com/office/drawing/2014/main" id="{A21D6FF0-121A-4B9D-8E3D-E8DD2EACAFFC}"/>
              </a:ext>
            </a:extLst>
          </p:cNvPr>
          <p:cNvSpPr txBox="1"/>
          <p:nvPr/>
        </p:nvSpPr>
        <p:spPr>
          <a:xfrm>
            <a:off x="10227558" y="561553"/>
            <a:ext cx="1178243" cy="424732"/>
          </a:xfrm>
          <a:prstGeom prst="rect">
            <a:avLst/>
          </a:prstGeom>
          <a:noFill/>
          <a:effectLst>
            <a:reflection blurRad="6350" stA="50000" endA="300" endPos="38500" dist="50800" dir="5400000" sy="-100000" algn="bl" rotWithShape="0"/>
          </a:effectLst>
        </p:spPr>
        <p:txBody>
          <a:bodyPr wrap="square" rtlCol="0">
            <a:spAutoFit/>
          </a:bodyPr>
          <a:lstStyle/>
          <a:p>
            <a:pPr defTabSz="914377"/>
            <a:r>
              <a:rPr lang="en-US" altLang="zh-TW" sz="2160" dirty="0">
                <a:solidFill>
                  <a:prstClr val="white">
                    <a:lumMod val="50000"/>
                  </a:prstClr>
                </a:solidFill>
                <a:effectLst>
                  <a:reflection blurRad="6350" stA="55000" endA="300" endPos="45500" dir="5400000" sy="-100000" algn="bl" rotWithShape="0"/>
                </a:effectLst>
                <a:latin typeface="Broadway" pitchFamily="82" charset="0"/>
                <a:ea typeface="楷体" pitchFamily="49" charset="-122"/>
                <a:cs typeface="经典繁仿黑" pitchFamily="49" charset="-122"/>
              </a:rPr>
              <a:t>NKUST</a:t>
            </a:r>
            <a:endParaRPr lang="zh-CN" altLang="en-US" sz="2160" dirty="0">
              <a:solidFill>
                <a:prstClr val="white">
                  <a:lumMod val="50000"/>
                </a:prstClr>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8927141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42"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 presetClass="entr" presetSubtype="4" decel="100000" fill="hold" nodeType="afterEffect">
                                  <p:stCondLst>
                                    <p:cond delay="0"/>
                                  </p:stCondLst>
                                  <p:childTnLst>
                                    <p:set>
                                      <p:cBhvr>
                                        <p:cTn id="21" dur="1" fill="hold">
                                          <p:stCondLst>
                                            <p:cond delay="0"/>
                                          </p:stCondLst>
                                        </p:cTn>
                                        <p:tgtEl>
                                          <p:spTgt spid="213"/>
                                        </p:tgtEl>
                                        <p:attrNameLst>
                                          <p:attrName>style.visibility</p:attrName>
                                        </p:attrNameLst>
                                      </p:cBhvr>
                                      <p:to>
                                        <p:strVal val="visible"/>
                                      </p:to>
                                    </p:set>
                                    <p:anim calcmode="lin" valueType="num">
                                      <p:cBhvr additive="base">
                                        <p:cTn id="22" dur="500" fill="hold"/>
                                        <p:tgtEl>
                                          <p:spTgt spid="213"/>
                                        </p:tgtEl>
                                        <p:attrNameLst>
                                          <p:attrName>ppt_x</p:attrName>
                                        </p:attrNameLst>
                                      </p:cBhvr>
                                      <p:tavLst>
                                        <p:tav tm="0">
                                          <p:val>
                                            <p:strVal val="#ppt_x"/>
                                          </p:val>
                                        </p:tav>
                                        <p:tav tm="100000">
                                          <p:val>
                                            <p:strVal val="#ppt_x"/>
                                          </p:val>
                                        </p:tav>
                                      </p:tavLst>
                                    </p:anim>
                                    <p:anim calcmode="lin" valueType="num">
                                      <p:cBhvr additive="base">
                                        <p:cTn id="23" dur="500" fill="hold"/>
                                        <p:tgtEl>
                                          <p:spTgt spid="2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2" decel="100000" fill="hold" nodeType="afterEffect">
                                  <p:stCondLst>
                                    <p:cond delay="0"/>
                                  </p:stCondLst>
                                  <p:childTnLst>
                                    <p:set>
                                      <p:cBhvr>
                                        <p:cTn id="26" dur="1" fill="hold">
                                          <p:stCondLst>
                                            <p:cond delay="0"/>
                                          </p:stCondLst>
                                        </p:cTn>
                                        <p:tgtEl>
                                          <p:spTgt spid="216"/>
                                        </p:tgtEl>
                                        <p:attrNameLst>
                                          <p:attrName>style.visibility</p:attrName>
                                        </p:attrNameLst>
                                      </p:cBhvr>
                                      <p:to>
                                        <p:strVal val="visible"/>
                                      </p:to>
                                    </p:set>
                                    <p:anim calcmode="lin" valueType="num">
                                      <p:cBhvr additive="base">
                                        <p:cTn id="27" dur="500" fill="hold"/>
                                        <p:tgtEl>
                                          <p:spTgt spid="216"/>
                                        </p:tgtEl>
                                        <p:attrNameLst>
                                          <p:attrName>ppt_x</p:attrName>
                                        </p:attrNameLst>
                                      </p:cBhvr>
                                      <p:tavLst>
                                        <p:tav tm="0">
                                          <p:val>
                                            <p:strVal val="1+#ppt_w/2"/>
                                          </p:val>
                                        </p:tav>
                                        <p:tav tm="100000">
                                          <p:val>
                                            <p:strVal val="#ppt_x"/>
                                          </p:val>
                                        </p:tav>
                                      </p:tavLst>
                                    </p:anim>
                                    <p:anim calcmode="lin" valueType="num">
                                      <p:cBhvr additive="base">
                                        <p:cTn id="28" dur="500" fill="hold"/>
                                        <p:tgtEl>
                                          <p:spTgt spid="216"/>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250"/>
                                  </p:stCondLst>
                                  <p:childTnLst>
                                    <p:set>
                                      <p:cBhvr>
                                        <p:cTn id="30" dur="1" fill="hold">
                                          <p:stCondLst>
                                            <p:cond delay="0"/>
                                          </p:stCondLst>
                                        </p:cTn>
                                        <p:tgtEl>
                                          <p:spTgt spid="221"/>
                                        </p:tgtEl>
                                        <p:attrNameLst>
                                          <p:attrName>style.visibility</p:attrName>
                                        </p:attrNameLst>
                                      </p:cBhvr>
                                      <p:to>
                                        <p:strVal val="visible"/>
                                      </p:to>
                                    </p:set>
                                    <p:anim calcmode="lin" valueType="num">
                                      <p:cBhvr additive="base">
                                        <p:cTn id="31" dur="500" fill="hold"/>
                                        <p:tgtEl>
                                          <p:spTgt spid="221"/>
                                        </p:tgtEl>
                                        <p:attrNameLst>
                                          <p:attrName>ppt_x</p:attrName>
                                        </p:attrNameLst>
                                      </p:cBhvr>
                                      <p:tavLst>
                                        <p:tav tm="0">
                                          <p:val>
                                            <p:strVal val="1+#ppt_w/2"/>
                                          </p:val>
                                        </p:tav>
                                        <p:tav tm="100000">
                                          <p:val>
                                            <p:strVal val="#ppt_x"/>
                                          </p:val>
                                        </p:tav>
                                      </p:tavLst>
                                    </p:anim>
                                    <p:anim calcmode="lin" valueType="num">
                                      <p:cBhvr additive="base">
                                        <p:cTn id="32" dur="500" fill="hold"/>
                                        <p:tgtEl>
                                          <p:spTgt spid="221"/>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29"/>
                                        </p:tgtEl>
                                        <p:attrNameLst>
                                          <p:attrName>style.visibility</p:attrName>
                                        </p:attrNameLst>
                                      </p:cBhvr>
                                      <p:to>
                                        <p:strVal val="visible"/>
                                      </p:to>
                                    </p:set>
                                    <p:anim calcmode="lin" valueType="num">
                                      <p:cBhvr additive="base">
                                        <p:cTn id="35" dur="500" fill="hold"/>
                                        <p:tgtEl>
                                          <p:spTgt spid="229"/>
                                        </p:tgtEl>
                                        <p:attrNameLst>
                                          <p:attrName>ppt_x</p:attrName>
                                        </p:attrNameLst>
                                      </p:cBhvr>
                                      <p:tavLst>
                                        <p:tav tm="0">
                                          <p:val>
                                            <p:strVal val="0-#ppt_w/2"/>
                                          </p:val>
                                        </p:tav>
                                        <p:tav tm="100000">
                                          <p:val>
                                            <p:strVal val="#ppt_x"/>
                                          </p:val>
                                        </p:tav>
                                      </p:tavLst>
                                    </p:anim>
                                    <p:anim calcmode="lin" valueType="num">
                                      <p:cBhvr additive="base">
                                        <p:cTn id="36" dur="500" fill="hold"/>
                                        <p:tgtEl>
                                          <p:spTgt spid="229"/>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750"/>
                                  </p:stCondLst>
                                  <p:childTnLst>
                                    <p:set>
                                      <p:cBhvr>
                                        <p:cTn id="38" dur="1" fill="hold">
                                          <p:stCondLst>
                                            <p:cond delay="0"/>
                                          </p:stCondLst>
                                        </p:cTn>
                                        <p:tgtEl>
                                          <p:spTgt spid="232"/>
                                        </p:tgtEl>
                                        <p:attrNameLst>
                                          <p:attrName>style.visibility</p:attrName>
                                        </p:attrNameLst>
                                      </p:cBhvr>
                                      <p:to>
                                        <p:strVal val="visible"/>
                                      </p:to>
                                    </p:set>
                                    <p:anim calcmode="lin" valueType="num">
                                      <p:cBhvr additive="base">
                                        <p:cTn id="39" dur="500" fill="hold"/>
                                        <p:tgtEl>
                                          <p:spTgt spid="232"/>
                                        </p:tgtEl>
                                        <p:attrNameLst>
                                          <p:attrName>ppt_x</p:attrName>
                                        </p:attrNameLst>
                                      </p:cBhvr>
                                      <p:tavLst>
                                        <p:tav tm="0">
                                          <p:val>
                                            <p:strVal val="0-#ppt_w/2"/>
                                          </p:val>
                                        </p:tav>
                                        <p:tav tm="100000">
                                          <p:val>
                                            <p:strVal val="#ppt_x"/>
                                          </p:val>
                                        </p:tav>
                                      </p:tavLst>
                                    </p:anim>
                                    <p:anim calcmode="lin" valueType="num">
                                      <p:cBhvr additive="base">
                                        <p:cTn id="40" dur="500" fill="hold"/>
                                        <p:tgtEl>
                                          <p:spTgt spid="23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1000"/>
                                        <p:tgtEl>
                                          <p:spTgt spid="36"/>
                                        </p:tgtEl>
                                      </p:cBhvr>
                                    </p:animEffect>
                                    <p:anim calcmode="lin" valueType="num">
                                      <p:cBhvr>
                                        <p:cTn id="46" dur="1000" fill="hold"/>
                                        <p:tgtEl>
                                          <p:spTgt spid="36"/>
                                        </p:tgtEl>
                                        <p:attrNameLst>
                                          <p:attrName>ppt_x</p:attrName>
                                        </p:attrNameLst>
                                      </p:cBhvr>
                                      <p:tavLst>
                                        <p:tav tm="0">
                                          <p:val>
                                            <p:strVal val="#ppt_x"/>
                                          </p:val>
                                        </p:tav>
                                        <p:tav tm="100000">
                                          <p:val>
                                            <p:strVal val="#ppt_x"/>
                                          </p:val>
                                        </p:tav>
                                      </p:tavLst>
                                    </p:anim>
                                    <p:anim calcmode="lin" valueType="num">
                                      <p:cBhvr>
                                        <p:cTn id="4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0D9D45CC-7F80-4B92-BE1B-DEB312D09299}"/>
              </a:ext>
            </a:extLst>
          </p:cNvPr>
          <p:cNvGrpSpPr/>
          <p:nvPr/>
        </p:nvGrpSpPr>
        <p:grpSpPr>
          <a:xfrm>
            <a:off x="902787" y="534847"/>
            <a:ext cx="959144" cy="906733"/>
            <a:chOff x="168729" y="101037"/>
            <a:chExt cx="799287" cy="755611"/>
          </a:xfrm>
        </p:grpSpPr>
        <p:grpSp>
          <p:nvGrpSpPr>
            <p:cNvPr id="5" name="组合 5">
              <a:extLst>
                <a:ext uri="{FF2B5EF4-FFF2-40B4-BE49-F238E27FC236}">
                  <a16:creationId xmlns:a16="http://schemas.microsoft.com/office/drawing/2014/main" id="{C6858425-D900-466F-93BB-B74B0E7328FD}"/>
                </a:ext>
              </a:extLst>
            </p:cNvPr>
            <p:cNvGrpSpPr/>
            <p:nvPr/>
          </p:nvGrpSpPr>
          <p:grpSpPr>
            <a:xfrm>
              <a:off x="168729" y="101037"/>
              <a:ext cx="799287" cy="755611"/>
              <a:chOff x="2759425" y="1932990"/>
              <a:chExt cx="799287" cy="755611"/>
            </a:xfrm>
          </p:grpSpPr>
          <p:sp>
            <p:nvSpPr>
              <p:cNvPr id="7" name="椭圆 7">
                <a:extLst>
                  <a:ext uri="{FF2B5EF4-FFF2-40B4-BE49-F238E27FC236}">
                    <a16:creationId xmlns:a16="http://schemas.microsoft.com/office/drawing/2014/main" id="{6503B2FF-6B9D-499C-B93D-CDE393691763}"/>
                  </a:ext>
                </a:extLst>
              </p:cNvPr>
              <p:cNvSpPr>
                <a:spLocks/>
              </p:cNvSpPr>
              <p:nvPr/>
            </p:nvSpPr>
            <p:spPr bwMode="auto">
              <a:xfrm rot="10800000">
                <a:off x="2759426" y="1949921"/>
                <a:ext cx="799286" cy="717940"/>
              </a:xfrm>
              <a:prstGeom prst="ellipse">
                <a:avLst/>
              </a:prstGeom>
              <a:solidFill>
                <a:srgbClr val="404040"/>
              </a:solidFill>
              <a:ln w="19050">
                <a:noFill/>
              </a:ln>
              <a:effectLst>
                <a:innerShdw blurRad="101600" dist="63500" dir="2700000">
                  <a:prstClr val="black">
                    <a:alpha val="50000"/>
                  </a:prstClr>
                </a:innerShdw>
              </a:effectLst>
            </p:spPr>
            <p:txBody>
              <a:bodyPr vert="horz" wrap="square" lIns="109728" tIns="54864" rIns="109728" bIns="54864" numCol="1" anchor="t" anchorCtr="0" compatLnSpc="1">
                <a:prstTxWarp prst="textNoShape">
                  <a:avLst/>
                </a:prstTxWarp>
                <a:noAutofit/>
              </a:bodyPr>
              <a:lstStyle/>
              <a:p>
                <a:endParaRPr lang="zh-CN" altLang="en-US" sz="2160" dirty="0">
                  <a:ea typeface="微软雅黑" panose="020B0503020204020204" pitchFamily="34" charset="-122"/>
                </a:endParaRPr>
              </a:p>
            </p:txBody>
          </p:sp>
          <p:sp>
            <p:nvSpPr>
              <p:cNvPr id="8" name="椭圆 8">
                <a:extLst>
                  <a:ext uri="{FF2B5EF4-FFF2-40B4-BE49-F238E27FC236}">
                    <a16:creationId xmlns:a16="http://schemas.microsoft.com/office/drawing/2014/main" id="{DDF7FAF4-9FF8-4A13-8EEA-C2BE1D05B98F}"/>
                  </a:ext>
                </a:extLst>
              </p:cNvPr>
              <p:cNvSpPr/>
              <p:nvPr/>
            </p:nvSpPr>
            <p:spPr>
              <a:xfrm>
                <a:off x="2759425" y="1932990"/>
                <a:ext cx="799287" cy="751802"/>
              </a:xfrm>
              <a:prstGeom prst="ellipse">
                <a:avLst/>
              </a:prstGeom>
              <a:solidFill>
                <a:srgbClr val="404040">
                  <a:alpha val="0"/>
                </a:srgbClr>
              </a:solidFill>
              <a:ln w="38100">
                <a:gradFill flip="none" rotWithShape="1">
                  <a:gsLst>
                    <a:gs pos="0">
                      <a:srgbClr val="F9F9F9"/>
                    </a:gs>
                    <a:gs pos="100000">
                      <a:schemeClr val="bg1">
                        <a:lumMod val="75000"/>
                      </a:schemeClr>
                    </a:gs>
                  </a:gsLst>
                  <a:lin ang="2700000" scaled="1"/>
                  <a:tileRect/>
                </a:gradFill>
              </a:ln>
              <a:effectLst/>
            </p:spPr>
            <p:txBody>
              <a:bodyPr vert="horz" wrap="square" lIns="109728" tIns="54864" rIns="109728" bIns="54864" numCol="1" anchor="t" anchorCtr="0" compatLnSpc="1">
                <a:prstTxWarp prst="textNoShape">
                  <a:avLst/>
                </a:prstTxWarp>
                <a:noAutofit/>
              </a:bodyPr>
              <a:lstStyle/>
              <a:p>
                <a:endParaRPr lang="zh-CN" altLang="en-US" sz="2160" dirty="0">
                  <a:ea typeface="微软雅黑" panose="020B0503020204020204" pitchFamily="34" charset="-122"/>
                </a:endParaRPr>
              </a:p>
            </p:txBody>
          </p:sp>
          <p:sp>
            <p:nvSpPr>
              <p:cNvPr id="9" name="椭圆 9">
                <a:extLst>
                  <a:ext uri="{FF2B5EF4-FFF2-40B4-BE49-F238E27FC236}">
                    <a16:creationId xmlns:a16="http://schemas.microsoft.com/office/drawing/2014/main" id="{7A544434-C548-498C-BA08-B10F5709F3A9}"/>
                  </a:ext>
                </a:extLst>
              </p:cNvPr>
              <p:cNvSpPr/>
              <p:nvPr/>
            </p:nvSpPr>
            <p:spPr>
              <a:xfrm>
                <a:off x="2771295" y="1942172"/>
                <a:ext cx="787417" cy="746429"/>
              </a:xfrm>
              <a:prstGeom prst="ellipse">
                <a:avLst/>
              </a:prstGeom>
              <a:solidFill>
                <a:srgbClr val="404040">
                  <a:alpha val="0"/>
                </a:srgbClr>
              </a:solidFill>
              <a:ln w="38100">
                <a:gradFill flip="none" rotWithShape="1">
                  <a:gsLst>
                    <a:gs pos="100000">
                      <a:schemeClr val="bg1"/>
                    </a:gs>
                    <a:gs pos="0">
                      <a:srgbClr val="B6B6B6"/>
                    </a:gs>
                  </a:gsLst>
                  <a:lin ang="2700000" scaled="1"/>
                  <a:tileRect/>
                </a:gradFill>
              </a:ln>
              <a:effectLst/>
            </p:spPr>
            <p:txBody>
              <a:bodyPr vert="horz" wrap="square" lIns="109728" tIns="54864" rIns="109728" bIns="54864" numCol="1" anchor="t" anchorCtr="0" compatLnSpc="1">
                <a:prstTxWarp prst="textNoShape">
                  <a:avLst/>
                </a:prstTxWarp>
                <a:noAutofit/>
              </a:bodyPr>
              <a:lstStyle/>
              <a:p>
                <a:endParaRPr lang="zh-CN" altLang="en-US" sz="2160" dirty="0">
                  <a:ea typeface="微软雅黑" panose="020B0503020204020204" pitchFamily="34" charset="-122"/>
                </a:endParaRPr>
              </a:p>
            </p:txBody>
          </p:sp>
        </p:grpSp>
        <p:pic>
          <p:nvPicPr>
            <p:cNvPr id="6" name="Picture 8" descr="C:\Users\ShiYanch\Desktop\PNG\System\White\MB_0006_back.png">
              <a:hlinkClick r:id="" action="ppaction://hlinkshowjump?jump=nextslide"/>
              <a:extLst>
                <a:ext uri="{FF2B5EF4-FFF2-40B4-BE49-F238E27FC236}">
                  <a16:creationId xmlns:a16="http://schemas.microsoft.com/office/drawing/2014/main" id="{1D92A974-FE7D-4587-8A07-B2561169A87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7453" t="21733" r="21541" b="25317"/>
            <a:stretch/>
          </p:blipFill>
          <p:spPr bwMode="auto">
            <a:xfrm rot="10800000">
              <a:off x="347578" y="294104"/>
              <a:ext cx="482414" cy="411748"/>
            </a:xfrm>
            <a:prstGeom prst="rect">
              <a:avLst/>
            </a:prstGeom>
            <a:noFill/>
            <a:effectLst>
              <a:innerShdw blurRad="38100" dist="12700" dir="13500000">
                <a:schemeClr val="bg1">
                  <a:lumMod val="65000"/>
                  <a:alpha val="50000"/>
                </a:schemeClr>
              </a:innerShdw>
            </a:effectLst>
            <a:extLst>
              <a:ext uri="{909E8E84-426E-40DD-AFC4-6F175D3DCCD1}">
                <a14:hiddenFill xmlns:a14="http://schemas.microsoft.com/office/drawing/2010/main">
                  <a:solidFill>
                    <a:srgbClr val="404040"/>
                  </a:solidFill>
                </a14:hiddenFill>
              </a:ext>
            </a:extLst>
          </p:spPr>
        </p:pic>
      </p:grpSp>
      <p:sp>
        <p:nvSpPr>
          <p:cNvPr id="10" name="矩形 9">
            <a:extLst>
              <a:ext uri="{FF2B5EF4-FFF2-40B4-BE49-F238E27FC236}">
                <a16:creationId xmlns:a16="http://schemas.microsoft.com/office/drawing/2014/main" id="{C3E30E5A-837A-4F8E-B941-D9EE6CBEC753}"/>
              </a:ext>
            </a:extLst>
          </p:cNvPr>
          <p:cNvSpPr/>
          <p:nvPr/>
        </p:nvSpPr>
        <p:spPr>
          <a:xfrm>
            <a:off x="1964442" y="1009532"/>
            <a:ext cx="9617959" cy="118341"/>
          </a:xfrm>
          <a:prstGeom prst="rect">
            <a:avLst/>
          </a:prstGeom>
          <a:solidFill>
            <a:srgbClr val="40404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zh-CN" altLang="en-US" sz="2160" dirty="0">
              <a:ea typeface="微软雅黑" panose="020B0503020204020204" pitchFamily="34" charset="-122"/>
            </a:endParaRPr>
          </a:p>
        </p:txBody>
      </p:sp>
      <p:grpSp>
        <p:nvGrpSpPr>
          <p:cNvPr id="11" name="组合 11">
            <a:extLst>
              <a:ext uri="{FF2B5EF4-FFF2-40B4-BE49-F238E27FC236}">
                <a16:creationId xmlns:a16="http://schemas.microsoft.com/office/drawing/2014/main" id="{D9603E8B-E7A4-422B-8197-5CA505C60F2F}"/>
              </a:ext>
            </a:extLst>
          </p:cNvPr>
          <p:cNvGrpSpPr/>
          <p:nvPr/>
        </p:nvGrpSpPr>
        <p:grpSpPr>
          <a:xfrm>
            <a:off x="1964442" y="145437"/>
            <a:ext cx="1987420" cy="787999"/>
            <a:chOff x="1129034" y="49188"/>
            <a:chExt cx="1656184" cy="656665"/>
          </a:xfrm>
        </p:grpSpPr>
        <p:sp>
          <p:nvSpPr>
            <p:cNvPr id="12" name="任意多边形 12">
              <a:extLst>
                <a:ext uri="{FF2B5EF4-FFF2-40B4-BE49-F238E27FC236}">
                  <a16:creationId xmlns:a16="http://schemas.microsoft.com/office/drawing/2014/main" id="{BF2855CC-63DB-41BD-A03A-3595E8F294DE}"/>
                </a:ext>
              </a:extLst>
            </p:cNvPr>
            <p:cNvSpPr/>
            <p:nvPr/>
          </p:nvSpPr>
          <p:spPr>
            <a:xfrm>
              <a:off x="1129034" y="49188"/>
              <a:ext cx="1570758" cy="656665"/>
            </a:xfrm>
            <a:custGeom>
              <a:avLst/>
              <a:gdLst>
                <a:gd name="connsiteX0" fmla="*/ 347608 w 1390436"/>
                <a:gd name="connsiteY0" fmla="*/ 0 h 842499"/>
                <a:gd name="connsiteX1" fmla="*/ 1075798 w 1390436"/>
                <a:gd name="connsiteY1" fmla="*/ 0 h 842499"/>
                <a:gd name="connsiteX2" fmla="*/ 1075798 w 1390436"/>
                <a:gd name="connsiteY2" fmla="*/ 4029 h 842499"/>
                <a:gd name="connsiteX3" fmla="*/ 1112882 w 1390436"/>
                <a:gd name="connsiteY3" fmla="*/ 8559 h 842499"/>
                <a:gd name="connsiteX4" fmla="*/ 1390436 w 1390436"/>
                <a:gd name="connsiteY4" fmla="*/ 421250 h 842499"/>
                <a:gd name="connsiteX5" fmla="*/ 1112882 w 1390436"/>
                <a:gd name="connsiteY5" fmla="*/ 833941 h 842499"/>
                <a:gd name="connsiteX6" fmla="*/ 1075798 w 1390436"/>
                <a:gd name="connsiteY6" fmla="*/ 838471 h 842499"/>
                <a:gd name="connsiteX7" fmla="*/ 1075798 w 1390436"/>
                <a:gd name="connsiteY7" fmla="*/ 842497 h 842499"/>
                <a:gd name="connsiteX8" fmla="*/ 1042843 w 1390436"/>
                <a:gd name="connsiteY8" fmla="*/ 842497 h 842499"/>
                <a:gd name="connsiteX9" fmla="*/ 1042827 w 1390436"/>
                <a:gd name="connsiteY9" fmla="*/ 842499 h 842499"/>
                <a:gd name="connsiteX10" fmla="*/ 1042811 w 1390436"/>
                <a:gd name="connsiteY10" fmla="*/ 842497 h 842499"/>
                <a:gd name="connsiteX11" fmla="*/ 347625 w 1390436"/>
                <a:gd name="connsiteY11" fmla="*/ 842497 h 842499"/>
                <a:gd name="connsiteX12" fmla="*/ 347609 w 1390436"/>
                <a:gd name="connsiteY12" fmla="*/ 842499 h 842499"/>
                <a:gd name="connsiteX13" fmla="*/ 0 w 1390436"/>
                <a:gd name="connsiteY13" fmla="*/ 421250 h 842499"/>
                <a:gd name="connsiteX14" fmla="*/ 277554 w 1390436"/>
                <a:gd name="connsiteY14" fmla="*/ 8559 h 842499"/>
                <a:gd name="connsiteX15" fmla="*/ 347608 w 1390436"/>
                <a:gd name="connsiteY15" fmla="*/ 1 h 84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0436" h="842499">
                  <a:moveTo>
                    <a:pt x="347608" y="0"/>
                  </a:moveTo>
                  <a:lnTo>
                    <a:pt x="1075798" y="0"/>
                  </a:lnTo>
                  <a:lnTo>
                    <a:pt x="1075798" y="4029"/>
                  </a:lnTo>
                  <a:lnTo>
                    <a:pt x="1112882" y="8559"/>
                  </a:lnTo>
                  <a:cubicBezTo>
                    <a:pt x="1271282" y="47839"/>
                    <a:pt x="1390436" y="217682"/>
                    <a:pt x="1390436" y="421250"/>
                  </a:cubicBezTo>
                  <a:cubicBezTo>
                    <a:pt x="1390436" y="624818"/>
                    <a:pt x="1271282" y="794661"/>
                    <a:pt x="1112882" y="833941"/>
                  </a:cubicBezTo>
                  <a:lnTo>
                    <a:pt x="1075798" y="838471"/>
                  </a:lnTo>
                  <a:lnTo>
                    <a:pt x="1075798" y="842497"/>
                  </a:lnTo>
                  <a:lnTo>
                    <a:pt x="1042843" y="842497"/>
                  </a:lnTo>
                  <a:lnTo>
                    <a:pt x="1042827" y="842499"/>
                  </a:lnTo>
                  <a:lnTo>
                    <a:pt x="1042811" y="842497"/>
                  </a:lnTo>
                  <a:lnTo>
                    <a:pt x="347625" y="842497"/>
                  </a:lnTo>
                  <a:lnTo>
                    <a:pt x="347609" y="842499"/>
                  </a:lnTo>
                  <a:cubicBezTo>
                    <a:pt x="155630" y="842499"/>
                    <a:pt x="0" y="653899"/>
                    <a:pt x="0" y="421250"/>
                  </a:cubicBezTo>
                  <a:cubicBezTo>
                    <a:pt x="0" y="217682"/>
                    <a:pt x="119154" y="47839"/>
                    <a:pt x="277554" y="8559"/>
                  </a:cubicBezTo>
                  <a:lnTo>
                    <a:pt x="347608" y="1"/>
                  </a:lnTo>
                  <a:close/>
                </a:path>
              </a:pathLst>
            </a:custGeom>
            <a:solidFill>
              <a:srgbClr val="404040"/>
            </a:solidFill>
            <a:ln>
              <a:noFill/>
            </a:ln>
            <a:effectLst>
              <a:innerShdw blurRad="76200" dist="63500" dir="13500000">
                <a:schemeClr val="tx1">
                  <a:lumMod val="85000"/>
                  <a:lumOff val="1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60" dirty="0">
                <a:solidFill>
                  <a:prstClr val="white"/>
                </a:solidFill>
                <a:ea typeface="微软雅黑" panose="020B0503020204020204" pitchFamily="34" charset="-122"/>
              </a:endParaRPr>
            </a:p>
          </p:txBody>
        </p:sp>
        <p:sp>
          <p:nvSpPr>
            <p:cNvPr id="13" name="TextBox 11">
              <a:extLst>
                <a:ext uri="{FF2B5EF4-FFF2-40B4-BE49-F238E27FC236}">
                  <a16:creationId xmlns:a16="http://schemas.microsoft.com/office/drawing/2014/main" id="{A57E3722-4C15-4D5E-94C5-A15B0FE36E56}"/>
                </a:ext>
              </a:extLst>
            </p:cNvPr>
            <p:cNvSpPr txBox="1"/>
            <p:nvPr/>
          </p:nvSpPr>
          <p:spPr>
            <a:xfrm>
              <a:off x="1129034" y="196724"/>
              <a:ext cx="1656184" cy="353943"/>
            </a:xfrm>
            <a:prstGeom prst="rect">
              <a:avLst/>
            </a:prstGeom>
            <a:noFill/>
          </p:spPr>
          <p:txBody>
            <a:bodyPr wrap="square" rtlCol="0">
              <a:spAutoFit/>
            </a:bodyPr>
            <a:lstStyle/>
            <a:p>
              <a:pPr algn="ctr"/>
              <a:r>
                <a:rPr lang="zh-TW" altLang="en-US" sz="2160" dirty="0">
                  <a:solidFill>
                    <a:schemeClr val="bg1"/>
                  </a:solidFill>
                  <a:latin typeface="方正粗倩简体" panose="03000509000000000000" pitchFamily="65" charset="-122"/>
                  <a:ea typeface="方正粗倩简体" panose="03000509000000000000" pitchFamily="65" charset="-122"/>
                </a:rPr>
                <a:t>文獻探討</a:t>
              </a:r>
              <a:endParaRPr lang="zh-CN" altLang="en-US" sz="2160" dirty="0">
                <a:solidFill>
                  <a:schemeClr val="bg1"/>
                </a:solidFill>
                <a:latin typeface="方正粗倩简体" panose="03000509000000000000" pitchFamily="65" charset="-122"/>
                <a:ea typeface="方正粗倩简体" panose="03000509000000000000" pitchFamily="65" charset="-122"/>
              </a:endParaRPr>
            </a:p>
          </p:txBody>
        </p:sp>
      </p:grpSp>
      <p:sp>
        <p:nvSpPr>
          <p:cNvPr id="14" name="TextBox 12">
            <a:extLst>
              <a:ext uri="{FF2B5EF4-FFF2-40B4-BE49-F238E27FC236}">
                <a16:creationId xmlns:a16="http://schemas.microsoft.com/office/drawing/2014/main" id="{5DE90744-09C6-4F1C-AA89-5112C45662F4}"/>
              </a:ext>
            </a:extLst>
          </p:cNvPr>
          <p:cNvSpPr txBox="1"/>
          <p:nvPr/>
        </p:nvSpPr>
        <p:spPr>
          <a:xfrm>
            <a:off x="10227558" y="561553"/>
            <a:ext cx="1178243" cy="424732"/>
          </a:xfrm>
          <a:prstGeom prst="rect">
            <a:avLst/>
          </a:prstGeom>
          <a:noFill/>
          <a:effectLst>
            <a:reflection blurRad="6350" stA="50000" endA="300" endPos="38500" dist="50800" dir="5400000" sy="-100000" algn="bl" rotWithShape="0"/>
          </a:effectLst>
        </p:spPr>
        <p:txBody>
          <a:bodyPr wrap="square" rtlCol="0">
            <a:spAutoFit/>
          </a:bodyPr>
          <a:lstStyle/>
          <a:p>
            <a:pPr defTabSz="914377"/>
            <a:r>
              <a:rPr lang="en-US" altLang="zh-TW" sz="2160" dirty="0">
                <a:solidFill>
                  <a:prstClr val="white">
                    <a:lumMod val="50000"/>
                  </a:prstClr>
                </a:solidFill>
                <a:effectLst>
                  <a:reflection blurRad="6350" stA="55000" endA="300" endPos="45500" dir="5400000" sy="-100000" algn="bl" rotWithShape="0"/>
                </a:effectLst>
                <a:latin typeface="Broadway" pitchFamily="82" charset="0"/>
                <a:ea typeface="楷体" pitchFamily="49" charset="-122"/>
                <a:cs typeface="经典繁仿黑" pitchFamily="49" charset="-122"/>
              </a:rPr>
              <a:t>NKUST</a:t>
            </a:r>
            <a:endParaRPr lang="zh-CN" altLang="en-US" sz="2160" dirty="0">
              <a:solidFill>
                <a:prstClr val="white">
                  <a:lumMod val="50000"/>
                </a:prstClr>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pic>
        <p:nvPicPr>
          <p:cNvPr id="3" name="螢幕錄製 2">
            <a:hlinkClick r:id="" action="ppaction://media"/>
            <a:extLst>
              <a:ext uri="{FF2B5EF4-FFF2-40B4-BE49-F238E27FC236}">
                <a16:creationId xmlns:a16="http://schemas.microsoft.com/office/drawing/2014/main" id="{1EAD52A4-0B6D-45A5-9CAF-AD9B4AB096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52142" y="2922705"/>
            <a:ext cx="4556125" cy="2925763"/>
          </a:xfrm>
          <a:prstGeom prst="rect">
            <a:avLst/>
          </a:prstGeom>
        </p:spPr>
      </p:pic>
    </p:spTree>
    <p:extLst>
      <p:ext uri="{BB962C8B-B14F-4D97-AF65-F5344CB8AC3E}">
        <p14:creationId xmlns:p14="http://schemas.microsoft.com/office/powerpoint/2010/main" val="22852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42"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266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3"/>
                </p:tgtEl>
              </p:cMediaNode>
            </p:video>
            <p:seq concurrent="1" nextAc="seek">
              <p:cTn id="31" restart="whenNotActive" fill="hold" evtFilter="cancelBubble" nodeType="interactiveSeq">
                <p:stCondLst>
                  <p:cond evt="onClick" delay="0">
                    <p:tgtEl>
                      <p:spTgt spid="3"/>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animBg="1"/>
      <p:bldP spid="14"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0644E9FD14A9A42BF4B8AA294B16345" ma:contentTypeVersion="2" ma:contentTypeDescription="Create a new document." ma:contentTypeScope="" ma:versionID="a51c6f3ced16725f279856a5e7646470">
  <xsd:schema xmlns:xsd="http://www.w3.org/2001/XMLSchema" xmlns:xs="http://www.w3.org/2001/XMLSchema" xmlns:p="http://schemas.microsoft.com/office/2006/metadata/properties" xmlns:ns3="da5a5afe-6c46-4ce8-a68b-76a3cb08922a" targetNamespace="http://schemas.microsoft.com/office/2006/metadata/properties" ma:root="true" ma:fieldsID="9dca67cded05fcfa86d72a2b414f40e3" ns3:_="">
    <xsd:import namespace="da5a5afe-6c46-4ce8-a68b-76a3cb08922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5a5afe-6c46-4ce8-a68b-76a3cb089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773541-9145-46BA-B539-372A5DFB0D56}">
  <ds:schemaRefs>
    <ds:schemaRef ds:uri="http://www.w3.org/XML/1998/namespace"/>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da5a5afe-6c46-4ce8-a68b-76a3cb08922a"/>
    <ds:schemaRef ds:uri="http://purl.org/dc/elements/1.1/"/>
  </ds:schemaRefs>
</ds:datastoreItem>
</file>

<file path=customXml/itemProps2.xml><?xml version="1.0" encoding="utf-8"?>
<ds:datastoreItem xmlns:ds="http://schemas.openxmlformats.org/officeDocument/2006/customXml" ds:itemID="{409C4A6D-0C22-480A-B462-986F9E008F2F}">
  <ds:schemaRefs>
    <ds:schemaRef ds:uri="http://schemas.microsoft.com/sharepoint/v3/contenttype/forms"/>
  </ds:schemaRefs>
</ds:datastoreItem>
</file>

<file path=customXml/itemProps3.xml><?xml version="1.0" encoding="utf-8"?>
<ds:datastoreItem xmlns:ds="http://schemas.openxmlformats.org/officeDocument/2006/customXml" ds:itemID="{AFC54D0C-77D5-4B44-A7D6-DF367E88A7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5a5afe-6c46-4ce8-a68b-76a3cb0892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739</TotalTime>
  <Words>268</Words>
  <Application>Microsoft Office PowerPoint</Application>
  <PresentationFormat>寬螢幕</PresentationFormat>
  <Paragraphs>40</Paragraphs>
  <Slides>5</Slides>
  <Notes>0</Notes>
  <HiddenSlides>0</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vt:i4>
      </vt:variant>
    </vt:vector>
  </HeadingPairs>
  <TitlesOfParts>
    <vt:vector size="14" baseType="lpstr">
      <vt:lpstr>微软雅黑</vt:lpstr>
      <vt:lpstr>方正兰亭超细黑简体</vt:lpstr>
      <vt:lpstr>方正粗倩简体</vt:lpstr>
      <vt:lpstr>微軟正黑體</vt:lpstr>
      <vt:lpstr>Arial</vt:lpstr>
      <vt:lpstr>Broadway</vt:lpstr>
      <vt:lpstr>Calibri</vt:lpstr>
      <vt:lpstr>Calibri Light</vt:lpstr>
      <vt:lpstr>Office 主题</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凌筠齊</dc:creator>
  <cp:lastModifiedBy>廷澤 蔡</cp:lastModifiedBy>
  <cp:revision>12</cp:revision>
  <dcterms:created xsi:type="dcterms:W3CDTF">2021-10-27T03:54:29Z</dcterms:created>
  <dcterms:modified xsi:type="dcterms:W3CDTF">2021-11-01T08:43:30Z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0x01010080644E9FD14A9A42BF4B8AA294B16345</vt:lpwstr>
  </property>
</Properties>
</file>